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7.xml" ContentType="application/vnd.openxmlformats-officedocument.drawingml.chart+xml"/>
  <Override PartName="/ppt/notesSlides/notesSlide41.xml" ContentType="application/vnd.openxmlformats-officedocument.presentationml.notesSlide+xml"/>
  <Override PartName="/ppt/charts/chart18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  <p:sldMasterId id="2147483872" r:id="rId6"/>
  </p:sldMasterIdLst>
  <p:notesMasterIdLst>
    <p:notesMasterId r:id="rId57"/>
  </p:notesMasterIdLst>
  <p:handoutMasterIdLst>
    <p:handoutMasterId r:id="rId58"/>
  </p:handoutMasterIdLst>
  <p:sldIdLst>
    <p:sldId id="257" r:id="rId7"/>
    <p:sldId id="258" r:id="rId8"/>
    <p:sldId id="270" r:id="rId9"/>
    <p:sldId id="271" r:id="rId10"/>
    <p:sldId id="272" r:id="rId11"/>
    <p:sldId id="316" r:id="rId12"/>
    <p:sldId id="273" r:id="rId13"/>
    <p:sldId id="318" r:id="rId14"/>
    <p:sldId id="274" r:id="rId15"/>
    <p:sldId id="317" r:id="rId16"/>
    <p:sldId id="275" r:id="rId17"/>
    <p:sldId id="276" r:id="rId18"/>
    <p:sldId id="278" r:id="rId19"/>
    <p:sldId id="281" r:id="rId20"/>
    <p:sldId id="280" r:id="rId21"/>
    <p:sldId id="279" r:id="rId22"/>
    <p:sldId id="277" r:id="rId23"/>
    <p:sldId id="282" r:id="rId24"/>
    <p:sldId id="283" r:id="rId25"/>
    <p:sldId id="284" r:id="rId26"/>
    <p:sldId id="285" r:id="rId27"/>
    <p:sldId id="298" r:id="rId28"/>
    <p:sldId id="299" r:id="rId29"/>
    <p:sldId id="286" r:id="rId30"/>
    <p:sldId id="287" r:id="rId31"/>
    <p:sldId id="288" r:id="rId32"/>
    <p:sldId id="292" r:id="rId33"/>
    <p:sldId id="293" r:id="rId34"/>
    <p:sldId id="289" r:id="rId35"/>
    <p:sldId id="290" r:id="rId36"/>
    <p:sldId id="291" r:id="rId37"/>
    <p:sldId id="315" r:id="rId38"/>
    <p:sldId id="294" r:id="rId39"/>
    <p:sldId id="295" r:id="rId40"/>
    <p:sldId id="296" r:id="rId41"/>
    <p:sldId id="297" r:id="rId42"/>
    <p:sldId id="301" r:id="rId43"/>
    <p:sldId id="302" r:id="rId44"/>
    <p:sldId id="307" r:id="rId45"/>
    <p:sldId id="304" r:id="rId46"/>
    <p:sldId id="305" r:id="rId47"/>
    <p:sldId id="306" r:id="rId48"/>
    <p:sldId id="303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1"/>
    <a:srgbClr val="660033"/>
    <a:srgbClr val="990033"/>
    <a:srgbClr val="30436A"/>
    <a:srgbClr val="FF6565"/>
    <a:srgbClr val="F0EA00"/>
    <a:srgbClr val="415B8F"/>
    <a:srgbClr val="2B4099"/>
    <a:srgbClr val="3366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80" d="100"/>
          <a:sy n="80" d="100"/>
        </p:scale>
        <p:origin x="-1522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44;&#1077;&#1085;&#1100;%20&#1085;&#1072;&#1091;&#1082;&#1080;%202017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sveta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3156927600145E-2"/>
          <c:y val="3.9359330444765389E-2"/>
          <c:w val="0.95154233004863242"/>
          <c:h val="0.820719549679665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вуз!$B$2</c:f>
              <c:strCache>
                <c:ptCount val="1"/>
                <c:pt idx="0">
                  <c:v>Хоз.договоры</c:v>
                </c:pt>
              </c:strCache>
            </c:strRef>
          </c:tx>
          <c:invertIfNegative val="0"/>
          <c:dLbls>
            <c:delete val="1"/>
          </c:dLbls>
          <c:cat>
            <c:strRef>
              <c:f>вуз!$A$3:$A$9</c:f>
              <c:strCache>
                <c:ptCount val="7"/>
                <c:pt idx="0">
                  <c:v>ФТД</c:v>
                </c:pt>
                <c:pt idx="1">
                  <c:v>УЭФ</c:v>
                </c:pt>
                <c:pt idx="2">
                  <c:v>ФЭиФ</c:v>
                </c:pt>
                <c:pt idx="3">
                  <c:v>ФКТиИБ</c:v>
                </c:pt>
                <c:pt idx="4">
                  <c:v>ФМиП</c:v>
                </c:pt>
                <c:pt idx="5">
                  <c:v>ЮФ</c:v>
                </c:pt>
                <c:pt idx="6">
                  <c:v>ФЛиЖ</c:v>
                </c:pt>
              </c:strCache>
            </c:strRef>
          </c:cat>
          <c:val>
            <c:numRef>
              <c:f>вуз!$B$3:$B$9</c:f>
              <c:numCache>
                <c:formatCode>#,##0.00_р_.</c:formatCode>
                <c:ptCount val="7"/>
                <c:pt idx="0">
                  <c:v>6412</c:v>
                </c:pt>
                <c:pt idx="1">
                  <c:v>4340.5</c:v>
                </c:pt>
                <c:pt idx="2">
                  <c:v>4822.5</c:v>
                </c:pt>
                <c:pt idx="3">
                  <c:v>2325.6</c:v>
                </c:pt>
                <c:pt idx="4">
                  <c:v>3276</c:v>
                </c:pt>
                <c:pt idx="5">
                  <c:v>2804</c:v>
                </c:pt>
                <c:pt idx="6">
                  <c:v>2246</c:v>
                </c:pt>
              </c:numCache>
            </c:numRef>
          </c:val>
        </c:ser>
        <c:ser>
          <c:idx val="1"/>
          <c:order val="1"/>
          <c:tx>
            <c:strRef>
              <c:f>вуз!$C$2</c:f>
              <c:strCache>
                <c:ptCount val="1"/>
                <c:pt idx="0">
                  <c:v>Внутривузовские гранты</c:v>
                </c:pt>
              </c:strCache>
            </c:strRef>
          </c:tx>
          <c:invertIfNegative val="0"/>
          <c:dLbls>
            <c:delete val="1"/>
          </c:dLbls>
          <c:cat>
            <c:strRef>
              <c:f>вуз!$A$3:$A$9</c:f>
              <c:strCache>
                <c:ptCount val="7"/>
                <c:pt idx="0">
                  <c:v>ФТД</c:v>
                </c:pt>
                <c:pt idx="1">
                  <c:v>УЭФ</c:v>
                </c:pt>
                <c:pt idx="2">
                  <c:v>ФЭиФ</c:v>
                </c:pt>
                <c:pt idx="3">
                  <c:v>ФКТиИБ</c:v>
                </c:pt>
                <c:pt idx="4">
                  <c:v>ФМиП</c:v>
                </c:pt>
                <c:pt idx="5">
                  <c:v>ЮФ</c:v>
                </c:pt>
                <c:pt idx="6">
                  <c:v>ФЛиЖ</c:v>
                </c:pt>
              </c:strCache>
            </c:strRef>
          </c:cat>
          <c:val>
            <c:numRef>
              <c:f>вуз!$C$3:$C$9</c:f>
              <c:numCache>
                <c:formatCode>#,##0.00_р_.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200</c:v>
                </c:pt>
                <c:pt idx="4">
                  <c:v>100</c:v>
                </c:pt>
                <c:pt idx="5">
                  <c:v>100</c:v>
                </c:pt>
                <c:pt idx="6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вуз!$D$2</c:f>
              <c:strCache>
                <c:ptCount val="1"/>
                <c:pt idx="0">
                  <c:v>Гранты РФФИ</c:v>
                </c:pt>
              </c:strCache>
            </c:strRef>
          </c:tx>
          <c:invertIfNegative val="0"/>
          <c:dLbls>
            <c:delete val="1"/>
          </c:dLbls>
          <c:cat>
            <c:strRef>
              <c:f>вуз!$A$3:$A$9</c:f>
              <c:strCache>
                <c:ptCount val="7"/>
                <c:pt idx="0">
                  <c:v>ФТД</c:v>
                </c:pt>
                <c:pt idx="1">
                  <c:v>УЭФ</c:v>
                </c:pt>
                <c:pt idx="2">
                  <c:v>ФЭиФ</c:v>
                </c:pt>
                <c:pt idx="3">
                  <c:v>ФКТиИБ</c:v>
                </c:pt>
                <c:pt idx="4">
                  <c:v>ФМиП</c:v>
                </c:pt>
                <c:pt idx="5">
                  <c:v>ЮФ</c:v>
                </c:pt>
                <c:pt idx="6">
                  <c:v>ФЛиЖ</c:v>
                </c:pt>
              </c:strCache>
            </c:strRef>
          </c:cat>
          <c:val>
            <c:numRef>
              <c:f>вуз!$D$3:$D$9</c:f>
              <c:numCache>
                <c:formatCode>#,##0.00_р_.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вуз!$E$2</c:f>
              <c:strCache>
                <c:ptCount val="1"/>
                <c:pt idx="0">
                  <c:v>Гранты РГНФ</c:v>
                </c:pt>
              </c:strCache>
            </c:strRef>
          </c:tx>
          <c:invertIfNegative val="0"/>
          <c:dLbls>
            <c:delete val="1"/>
          </c:dLbls>
          <c:cat>
            <c:strRef>
              <c:f>вуз!$A$3:$A$9</c:f>
              <c:strCache>
                <c:ptCount val="7"/>
                <c:pt idx="0">
                  <c:v>ФТД</c:v>
                </c:pt>
                <c:pt idx="1">
                  <c:v>УЭФ</c:v>
                </c:pt>
                <c:pt idx="2">
                  <c:v>ФЭиФ</c:v>
                </c:pt>
                <c:pt idx="3">
                  <c:v>ФКТиИБ</c:v>
                </c:pt>
                <c:pt idx="4">
                  <c:v>ФМиП</c:v>
                </c:pt>
                <c:pt idx="5">
                  <c:v>ЮФ</c:v>
                </c:pt>
                <c:pt idx="6">
                  <c:v>ФЛиЖ</c:v>
                </c:pt>
              </c:strCache>
            </c:strRef>
          </c:cat>
          <c:val>
            <c:numRef>
              <c:f>вуз!$E$3:$E$9</c:f>
              <c:numCache>
                <c:formatCode>#,##0.00_р_.</c:formatCode>
                <c:ptCount val="7"/>
                <c:pt idx="0">
                  <c:v>0</c:v>
                </c:pt>
                <c:pt idx="1">
                  <c:v>610</c:v>
                </c:pt>
                <c:pt idx="2">
                  <c:v>200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2748928"/>
        <c:axId val="82750464"/>
      </c:barChart>
      <c:lineChart>
        <c:grouping val="standard"/>
        <c:varyColors val="0"/>
        <c:ser>
          <c:idx val="4"/>
          <c:order val="4"/>
          <c:tx>
            <c:strRef>
              <c:f>вуз!$F$2</c:f>
              <c:strCache>
                <c:ptCount val="1"/>
                <c:pt idx="0">
                  <c:v>Общий объем НИР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вуз!$A$3:$A$9</c:f>
              <c:strCache>
                <c:ptCount val="7"/>
                <c:pt idx="0">
                  <c:v>ФТД</c:v>
                </c:pt>
                <c:pt idx="1">
                  <c:v>УЭФ</c:v>
                </c:pt>
                <c:pt idx="2">
                  <c:v>ФЭиФ</c:v>
                </c:pt>
                <c:pt idx="3">
                  <c:v>ФКТиИБ</c:v>
                </c:pt>
                <c:pt idx="4">
                  <c:v>ФМиП</c:v>
                </c:pt>
                <c:pt idx="5">
                  <c:v>ЮФ</c:v>
                </c:pt>
                <c:pt idx="6">
                  <c:v>ФЛиЖ</c:v>
                </c:pt>
              </c:strCache>
            </c:strRef>
          </c:cat>
          <c:val>
            <c:numRef>
              <c:f>вуз!$F$3:$F$9</c:f>
              <c:numCache>
                <c:formatCode>#,##0.00_р_.</c:formatCode>
                <c:ptCount val="7"/>
                <c:pt idx="0">
                  <c:v>6412</c:v>
                </c:pt>
                <c:pt idx="1">
                  <c:v>5050.5</c:v>
                </c:pt>
                <c:pt idx="2">
                  <c:v>5022.5</c:v>
                </c:pt>
                <c:pt idx="3">
                  <c:v>3435.6</c:v>
                </c:pt>
                <c:pt idx="4">
                  <c:v>3376</c:v>
                </c:pt>
                <c:pt idx="5">
                  <c:v>2904</c:v>
                </c:pt>
                <c:pt idx="6">
                  <c:v>2851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48928"/>
        <c:axId val="82750464"/>
      </c:lineChart>
      <c:catAx>
        <c:axId val="827489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30436A"/>
                </a:solidFill>
              </a:defRPr>
            </a:pPr>
            <a:endParaRPr lang="ru-RU"/>
          </a:p>
        </c:txPr>
        <c:crossAx val="82750464"/>
        <c:crosses val="autoZero"/>
        <c:auto val="1"/>
        <c:lblAlgn val="ctr"/>
        <c:lblOffset val="100"/>
        <c:noMultiLvlLbl val="0"/>
      </c:catAx>
      <c:valAx>
        <c:axId val="82750464"/>
        <c:scaling>
          <c:orientation val="minMax"/>
        </c:scaling>
        <c:delete val="1"/>
        <c:axPos val="l"/>
        <c:numFmt formatCode="#,##0.00_р_." sourceLinked="1"/>
        <c:majorTickMark val="out"/>
        <c:minorTickMark val="none"/>
        <c:tickLblPos val="nextTo"/>
        <c:crossAx val="82748928"/>
        <c:crosses val="autoZero"/>
        <c:crossBetween val="between"/>
      </c:valAx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0.61324049149365922"/>
          <c:y val="1.6801301591489834E-2"/>
          <c:w val="0.36871426854211098"/>
          <c:h val="0.3813629826614681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2015 г.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4421903696354311"/>
          <c:w val="1"/>
          <c:h val="0.6557809630364569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990033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Лист6!$A$3:$A$4</c:f>
              <c:strCache>
                <c:ptCount val="2"/>
                <c:pt idx="0">
                  <c:v>Внешнее финансирование</c:v>
                </c:pt>
                <c:pt idx="1">
                  <c:v>Внутренне финансирование</c:v>
                </c:pt>
              </c:strCache>
            </c:strRef>
          </c:cat>
          <c:val>
            <c:numRef>
              <c:f>Лист6!$B$3:$B$4</c:f>
              <c:numCache>
                <c:formatCode>#,##0.00_р_.</c:formatCode>
                <c:ptCount val="2"/>
                <c:pt idx="0">
                  <c:v>27291.9</c:v>
                </c:pt>
                <c:pt idx="1">
                  <c:v>9981.0130000000008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2016 г.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9804132048505764"/>
          <c:w val="1"/>
          <c:h val="0.6019586795149424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990033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'доля фин-ия'!$A$3:$A$4</c:f>
              <c:strCache>
                <c:ptCount val="2"/>
                <c:pt idx="0">
                  <c:v>Внешнее финансирование</c:v>
                </c:pt>
                <c:pt idx="1">
                  <c:v>Внутренне финансирование</c:v>
                </c:pt>
              </c:strCache>
            </c:strRef>
          </c:cat>
          <c:val>
            <c:numRef>
              <c:f>'доля фин-ия'!$C$3:$C$4</c:f>
              <c:numCache>
                <c:formatCode>#,##0.00_р_.</c:formatCode>
                <c:ptCount val="2"/>
                <c:pt idx="0">
                  <c:v>28351.599999999999</c:v>
                </c:pt>
                <c:pt idx="1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 rtl="0"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Монографии!$A$2:$A$11</c:f>
              <c:strCache>
                <c:ptCount val="10"/>
                <c:pt idx="0">
                  <c:v>ФМиП</c:v>
                </c:pt>
                <c:pt idx="1">
                  <c:v>Таганрог</c:v>
                </c:pt>
                <c:pt idx="2">
                  <c:v>ФЭиФ</c:v>
                </c:pt>
                <c:pt idx="3">
                  <c:v>ФТД</c:v>
                </c:pt>
                <c:pt idx="4">
                  <c:v>ЮФ</c:v>
                </c:pt>
                <c:pt idx="5">
                  <c:v>ФКТиИБ</c:v>
                </c:pt>
                <c:pt idx="6">
                  <c:v>УЭФ</c:v>
                </c:pt>
                <c:pt idx="7">
                  <c:v>ФЛиЖ</c:v>
                </c:pt>
                <c:pt idx="8">
                  <c:v>Кисловодск</c:v>
                </c:pt>
                <c:pt idx="9">
                  <c:v>Черкесск</c:v>
                </c:pt>
              </c:strCache>
            </c:strRef>
          </c:cat>
          <c:val>
            <c:numRef>
              <c:f>Монографии!$B$2:$B$11</c:f>
              <c:numCache>
                <c:formatCode>General</c:formatCode>
                <c:ptCount val="10"/>
                <c:pt idx="0">
                  <c:v>30</c:v>
                </c:pt>
                <c:pt idx="1">
                  <c:v>27</c:v>
                </c:pt>
                <c:pt idx="2">
                  <c:v>26</c:v>
                </c:pt>
                <c:pt idx="3">
                  <c:v>23</c:v>
                </c:pt>
                <c:pt idx="4">
                  <c:v>18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867712"/>
        <c:axId val="84866176"/>
        <c:axId val="0"/>
      </c:bar3DChart>
      <c:catAx>
        <c:axId val="84867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4866176"/>
        <c:crosses val="autoZero"/>
        <c:auto val="1"/>
        <c:lblAlgn val="ctr"/>
        <c:lblOffset val="100"/>
        <c:noMultiLvlLbl val="0"/>
      </c:catAx>
      <c:valAx>
        <c:axId val="84866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86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9FF"/>
            </a:solidFill>
          </c:spPr>
          <c:invertIfNegative val="0"/>
          <c:cat>
            <c:strRef>
              <c:f>ВАК!$A$2:$A$12</c:f>
              <c:strCache>
                <c:ptCount val="11"/>
                <c:pt idx="0">
                  <c:v>ФТД</c:v>
                </c:pt>
                <c:pt idx="1">
                  <c:v>ФМиП</c:v>
                </c:pt>
                <c:pt idx="2">
                  <c:v>ФЭиФ</c:v>
                </c:pt>
                <c:pt idx="3">
                  <c:v>Таганрог</c:v>
                </c:pt>
                <c:pt idx="4">
                  <c:v>ЮФ</c:v>
                </c:pt>
                <c:pt idx="5">
                  <c:v>УЭФ</c:v>
                </c:pt>
                <c:pt idx="6">
                  <c:v>ФКТиИБ</c:v>
                </c:pt>
                <c:pt idx="7">
                  <c:v>ФЛиЖ</c:v>
                </c:pt>
                <c:pt idx="8">
                  <c:v>Черкесск</c:v>
                </c:pt>
                <c:pt idx="9">
                  <c:v>Кисловодск</c:v>
                </c:pt>
                <c:pt idx="10">
                  <c:v>Махачкала</c:v>
                </c:pt>
              </c:strCache>
            </c:strRef>
          </c:cat>
          <c:val>
            <c:numRef>
              <c:f>ВАК!$B$2:$B$12</c:f>
              <c:numCache>
                <c:formatCode>General</c:formatCode>
                <c:ptCount val="11"/>
                <c:pt idx="0">
                  <c:v>112</c:v>
                </c:pt>
                <c:pt idx="1">
                  <c:v>110</c:v>
                </c:pt>
                <c:pt idx="2">
                  <c:v>88</c:v>
                </c:pt>
                <c:pt idx="3">
                  <c:v>87</c:v>
                </c:pt>
                <c:pt idx="4">
                  <c:v>75</c:v>
                </c:pt>
                <c:pt idx="5">
                  <c:v>70</c:v>
                </c:pt>
                <c:pt idx="6">
                  <c:v>41</c:v>
                </c:pt>
                <c:pt idx="7">
                  <c:v>27</c:v>
                </c:pt>
                <c:pt idx="8">
                  <c:v>12</c:v>
                </c:pt>
                <c:pt idx="9">
                  <c:v>10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4111360"/>
        <c:axId val="84112896"/>
        <c:axId val="0"/>
      </c:bar3DChart>
      <c:catAx>
        <c:axId val="84111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84112896"/>
        <c:crosses val="autoZero"/>
        <c:auto val="1"/>
        <c:lblAlgn val="ctr"/>
        <c:lblOffset val="100"/>
        <c:noMultiLvlLbl val="0"/>
      </c:catAx>
      <c:valAx>
        <c:axId val="8411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11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5331951178977"/>
          <c:y val="1.3861447827118305E-2"/>
          <c:w val="0.86264003265018319"/>
          <c:h val="0.9590464047538261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'Скопус,ВС'!$B$1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'Скопус,ВС'!$A$2:$A$10</c:f>
              <c:strCache>
                <c:ptCount val="9"/>
                <c:pt idx="0">
                  <c:v>ФЭиФ</c:v>
                </c:pt>
                <c:pt idx="1">
                  <c:v>Таганрог</c:v>
                </c:pt>
                <c:pt idx="2">
                  <c:v>ЮФ</c:v>
                </c:pt>
                <c:pt idx="3">
                  <c:v>ФКТиИБ</c:v>
                </c:pt>
                <c:pt idx="4">
                  <c:v>МиП </c:v>
                </c:pt>
                <c:pt idx="5">
                  <c:v>УЭФ</c:v>
                </c:pt>
                <c:pt idx="6">
                  <c:v>ФТД</c:v>
                </c:pt>
                <c:pt idx="7">
                  <c:v>ФЛиЖ</c:v>
                </c:pt>
                <c:pt idx="8">
                  <c:v>Кисловодск</c:v>
                </c:pt>
              </c:strCache>
            </c:strRef>
          </c:cat>
          <c:val>
            <c:numRef>
              <c:f>'Скопус,ВС'!$B$2:$B$10</c:f>
              <c:numCache>
                <c:formatCode>General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'Скопус,ВС'!$C$1</c:f>
              <c:strCache>
                <c:ptCount val="1"/>
                <c:pt idx="0">
                  <c:v>Web of Science</c:v>
                </c:pt>
              </c:strCache>
            </c:strRef>
          </c:tx>
          <c:spPr>
            <a:solidFill>
              <a:srgbClr val="F0EA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'Скопус,ВС'!$A$2:$A$10</c:f>
              <c:strCache>
                <c:ptCount val="9"/>
                <c:pt idx="0">
                  <c:v>ФЭиФ</c:v>
                </c:pt>
                <c:pt idx="1">
                  <c:v>Таганрог</c:v>
                </c:pt>
                <c:pt idx="2">
                  <c:v>ЮФ</c:v>
                </c:pt>
                <c:pt idx="3">
                  <c:v>ФКТиИБ</c:v>
                </c:pt>
                <c:pt idx="4">
                  <c:v>МиП </c:v>
                </c:pt>
                <c:pt idx="5">
                  <c:v>УЭФ</c:v>
                </c:pt>
                <c:pt idx="6">
                  <c:v>ФТД</c:v>
                </c:pt>
                <c:pt idx="7">
                  <c:v>ФЛиЖ</c:v>
                </c:pt>
                <c:pt idx="8">
                  <c:v>Кисловодск</c:v>
                </c:pt>
              </c:strCache>
            </c:strRef>
          </c:cat>
          <c:val>
            <c:numRef>
              <c:f>'Скопус,ВС'!$C$2:$C$10</c:f>
              <c:numCache>
                <c:formatCode>General</c:formatCode>
                <c:ptCount val="9"/>
                <c:pt idx="0">
                  <c:v>0</c:v>
                </c:pt>
                <c:pt idx="1">
                  <c:v>23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965248"/>
        <c:axId val="84966784"/>
        <c:axId val="0"/>
      </c:bar3DChart>
      <c:catAx>
        <c:axId val="84965248"/>
        <c:scaling>
          <c:orientation val="minMax"/>
        </c:scaling>
        <c:delete val="0"/>
        <c:axPos val="l"/>
        <c:majorTickMark val="none"/>
        <c:minorTickMark val="none"/>
        <c:tickLblPos val="nextTo"/>
        <c:crossAx val="84966784"/>
        <c:crosses val="autoZero"/>
        <c:auto val="1"/>
        <c:lblAlgn val="ctr"/>
        <c:lblOffset val="100"/>
        <c:noMultiLvlLbl val="0"/>
      </c:catAx>
      <c:valAx>
        <c:axId val="8496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965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0281362217788472"/>
          <c:y val="9.6504667649540438E-2"/>
          <c:w val="0.3767147856517935"/>
          <c:h val="8.371719160104987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Факультеты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'Конф. фак-ты'!$B$1</c:f>
              <c:strCache>
                <c:ptCount val="1"/>
                <c:pt idx="0">
                  <c:v>Количество городских, региональных, межрегиональных, всероссийских, международных  конференций, семинаров, круглых столов</c:v>
                </c:pt>
              </c:strCache>
            </c:strRef>
          </c:tx>
          <c:invertIfNegative val="0"/>
          <c:cat>
            <c:strRef>
              <c:f>'Конф. фак-ты'!$A$2:$A$9</c:f>
              <c:strCache>
                <c:ptCount val="8"/>
                <c:pt idx="0">
                  <c:v>МиП</c:v>
                </c:pt>
                <c:pt idx="1">
                  <c:v>ТД</c:v>
                </c:pt>
                <c:pt idx="2">
                  <c:v>КТиИБ</c:v>
                </c:pt>
                <c:pt idx="3">
                  <c:v>УЭФ</c:v>
                </c:pt>
                <c:pt idx="4">
                  <c:v>ЭиФ</c:v>
                </c:pt>
                <c:pt idx="5">
                  <c:v>ЮФ</c:v>
                </c:pt>
                <c:pt idx="6">
                  <c:v>ЛиЖ</c:v>
                </c:pt>
                <c:pt idx="7">
                  <c:v>Институт магистратуры</c:v>
                </c:pt>
              </c:strCache>
            </c:strRef>
          </c:cat>
          <c:val>
            <c:numRef>
              <c:f>'Конф. фак-ты'!$B$2:$B$9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'Конф. фак-ты'!$C$1</c:f>
              <c:strCache>
                <c:ptCount val="1"/>
                <c:pt idx="0">
                  <c:v>Количество внутривузовских конференций, семинаров, круглых столов</c:v>
                </c:pt>
              </c:strCache>
            </c:strRef>
          </c:tx>
          <c:invertIfNegative val="0"/>
          <c:cat>
            <c:strRef>
              <c:f>'Конф. фак-ты'!$A$2:$A$9</c:f>
              <c:strCache>
                <c:ptCount val="8"/>
                <c:pt idx="0">
                  <c:v>МиП</c:v>
                </c:pt>
                <c:pt idx="1">
                  <c:v>ТД</c:v>
                </c:pt>
                <c:pt idx="2">
                  <c:v>КТиИБ</c:v>
                </c:pt>
                <c:pt idx="3">
                  <c:v>УЭФ</c:v>
                </c:pt>
                <c:pt idx="4">
                  <c:v>ЭиФ</c:v>
                </c:pt>
                <c:pt idx="5">
                  <c:v>ЮФ</c:v>
                </c:pt>
                <c:pt idx="6">
                  <c:v>ЛиЖ</c:v>
                </c:pt>
                <c:pt idx="7">
                  <c:v>Институт магистратуры</c:v>
                </c:pt>
              </c:strCache>
            </c:strRef>
          </c:cat>
          <c:val>
            <c:numRef>
              <c:f>'Конф. фак-ты'!$C$2:$C$9</c:f>
              <c:numCache>
                <c:formatCode>General</c:formatCode>
                <c:ptCount val="8"/>
                <c:pt idx="0">
                  <c:v>23</c:v>
                </c:pt>
                <c:pt idx="1">
                  <c:v>13</c:v>
                </c:pt>
                <c:pt idx="2">
                  <c:v>0</c:v>
                </c:pt>
                <c:pt idx="3">
                  <c:v>38</c:v>
                </c:pt>
                <c:pt idx="4">
                  <c:v>25</c:v>
                </c:pt>
                <c:pt idx="5">
                  <c:v>5</c:v>
                </c:pt>
                <c:pt idx="6">
                  <c:v>9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058304"/>
        <c:axId val="85059840"/>
        <c:axId val="0"/>
      </c:bar3DChart>
      <c:catAx>
        <c:axId val="85058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5059840"/>
        <c:crosses val="autoZero"/>
        <c:auto val="1"/>
        <c:lblAlgn val="ctr"/>
        <c:lblOffset val="100"/>
        <c:noMultiLvlLbl val="0"/>
      </c:catAx>
      <c:valAx>
        <c:axId val="85059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0583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Филиалы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'Конф. фил-лы'!$B$1</c:f>
              <c:strCache>
                <c:ptCount val="1"/>
                <c:pt idx="0">
                  <c:v>Количество  городских, региональных, межрегиональных, всероссийских, международных  конференций, семинаров, круглых столов</c:v>
                </c:pt>
              </c:strCache>
            </c:strRef>
          </c:tx>
          <c:invertIfNegative val="0"/>
          <c:cat>
            <c:strRef>
              <c:f>'Конф. фил-лы'!$A$2:$A$8</c:f>
              <c:strCache>
                <c:ptCount val="7"/>
                <c:pt idx="0">
                  <c:v>Таганрог</c:v>
                </c:pt>
                <c:pt idx="1">
                  <c:v>Махачкала</c:v>
                </c:pt>
                <c:pt idx="2">
                  <c:v>Миллерово</c:v>
                </c:pt>
                <c:pt idx="3">
                  <c:v>Черкесск</c:v>
                </c:pt>
                <c:pt idx="4">
                  <c:v>Ейск</c:v>
                </c:pt>
                <c:pt idx="5">
                  <c:v>Кисловодск</c:v>
                </c:pt>
                <c:pt idx="6">
                  <c:v>Гуково</c:v>
                </c:pt>
              </c:strCache>
            </c:strRef>
          </c:cat>
          <c:val>
            <c:numRef>
              <c:f>'Конф. фил-лы'!$B$2:$B$8</c:f>
              <c:numCache>
                <c:formatCode>General</c:formatCode>
                <c:ptCount val="7"/>
                <c:pt idx="0">
                  <c:v>11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'Конф. фил-лы'!$C$1</c:f>
              <c:strCache>
                <c:ptCount val="1"/>
                <c:pt idx="0">
                  <c:v>Количество внутривузовских конференций, семинаров, круглых столов</c:v>
                </c:pt>
              </c:strCache>
            </c:strRef>
          </c:tx>
          <c:invertIfNegative val="0"/>
          <c:cat>
            <c:strRef>
              <c:f>'Конф. фил-лы'!$A$2:$A$8</c:f>
              <c:strCache>
                <c:ptCount val="7"/>
                <c:pt idx="0">
                  <c:v>Таганрог</c:v>
                </c:pt>
                <c:pt idx="1">
                  <c:v>Махачкала</c:v>
                </c:pt>
                <c:pt idx="2">
                  <c:v>Миллерово</c:v>
                </c:pt>
                <c:pt idx="3">
                  <c:v>Черкесск</c:v>
                </c:pt>
                <c:pt idx="4">
                  <c:v>Ейск</c:v>
                </c:pt>
                <c:pt idx="5">
                  <c:v>Кисловодск</c:v>
                </c:pt>
                <c:pt idx="6">
                  <c:v>Гуково</c:v>
                </c:pt>
              </c:strCache>
            </c:strRef>
          </c:cat>
          <c:val>
            <c:numRef>
              <c:f>'Конф. фил-лы'!$C$2:$C$8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88768"/>
        <c:axId val="89090304"/>
        <c:axId val="0"/>
      </c:bar3DChart>
      <c:catAx>
        <c:axId val="89088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9090304"/>
        <c:crosses val="autoZero"/>
        <c:auto val="1"/>
        <c:lblAlgn val="ctr"/>
        <c:lblOffset val="100"/>
        <c:noMultiLvlLbl val="0"/>
      </c:catAx>
      <c:valAx>
        <c:axId val="8909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887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41205214486526E-2"/>
          <c:y val="2.7390668012196175E-2"/>
          <c:w val="0.967117589571027"/>
          <c:h val="0.87705552006567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аспирантура!$B$1</c:f>
              <c:strCache>
                <c:ptCount val="1"/>
                <c:pt idx="0">
                  <c:v>Аспиранты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аспирантура!$A$2:$A$8</c:f>
              <c:strCache>
                <c:ptCount val="7"/>
                <c:pt idx="0">
                  <c:v>ФЭиФ</c:v>
                </c:pt>
                <c:pt idx="1">
                  <c:v>ФТД</c:v>
                </c:pt>
                <c:pt idx="2">
                  <c:v>УЭФ</c:v>
                </c:pt>
                <c:pt idx="3">
                  <c:v>ЮФ</c:v>
                </c:pt>
                <c:pt idx="4">
                  <c:v>ФМиП</c:v>
                </c:pt>
                <c:pt idx="5">
                  <c:v>ФКТиИБ</c:v>
                </c:pt>
                <c:pt idx="6">
                  <c:v>ФЛиЖ</c:v>
                </c:pt>
              </c:strCache>
            </c:strRef>
          </c:cat>
          <c:val>
            <c:numRef>
              <c:f>аспирантура!$B$2:$B$8</c:f>
              <c:numCache>
                <c:formatCode>General</c:formatCode>
                <c:ptCount val="7"/>
                <c:pt idx="0">
                  <c:v>61</c:v>
                </c:pt>
                <c:pt idx="1">
                  <c:v>53</c:v>
                </c:pt>
                <c:pt idx="2">
                  <c:v>42</c:v>
                </c:pt>
                <c:pt idx="3">
                  <c:v>29</c:v>
                </c:pt>
                <c:pt idx="4">
                  <c:v>23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аспирантура!$C$1</c:f>
              <c:strCache>
                <c:ptCount val="1"/>
                <c:pt idx="0">
                  <c:v>Докторанты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аспирантура!$A$2:$A$8</c:f>
              <c:strCache>
                <c:ptCount val="7"/>
                <c:pt idx="0">
                  <c:v>ФЭиФ</c:v>
                </c:pt>
                <c:pt idx="1">
                  <c:v>ФТД</c:v>
                </c:pt>
                <c:pt idx="2">
                  <c:v>УЭФ</c:v>
                </c:pt>
                <c:pt idx="3">
                  <c:v>ЮФ</c:v>
                </c:pt>
                <c:pt idx="4">
                  <c:v>ФМиП</c:v>
                </c:pt>
                <c:pt idx="5">
                  <c:v>ФКТиИБ</c:v>
                </c:pt>
                <c:pt idx="6">
                  <c:v>ФЛиЖ</c:v>
                </c:pt>
              </c:strCache>
            </c:strRef>
          </c:cat>
          <c:val>
            <c:numRef>
              <c:f>аспирантура!$C$2:$C$8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аспирантура!$D$1</c:f>
              <c:strCache>
                <c:ptCount val="1"/>
                <c:pt idx="0">
                  <c:v>Соискатели ученой степени кандидата наук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аспирантура!$A$2:$A$8</c:f>
              <c:strCache>
                <c:ptCount val="7"/>
                <c:pt idx="0">
                  <c:v>ФЭиФ</c:v>
                </c:pt>
                <c:pt idx="1">
                  <c:v>ФТД</c:v>
                </c:pt>
                <c:pt idx="2">
                  <c:v>УЭФ</c:v>
                </c:pt>
                <c:pt idx="3">
                  <c:v>ЮФ</c:v>
                </c:pt>
                <c:pt idx="4">
                  <c:v>ФМиП</c:v>
                </c:pt>
                <c:pt idx="5">
                  <c:v>ФКТиИБ</c:v>
                </c:pt>
                <c:pt idx="6">
                  <c:v>ФЛиЖ</c:v>
                </c:pt>
              </c:strCache>
            </c:strRef>
          </c:cat>
          <c:val>
            <c:numRef>
              <c:f>аспирантура!$D$2:$D$8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6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497408"/>
        <c:axId val="90498944"/>
        <c:axId val="0"/>
      </c:bar3DChart>
      <c:catAx>
        <c:axId val="90497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30436A"/>
                </a:solidFill>
              </a:defRPr>
            </a:pPr>
            <a:endParaRPr lang="ru-RU"/>
          </a:p>
        </c:txPr>
        <c:crossAx val="90498944"/>
        <c:crosses val="autoZero"/>
        <c:auto val="1"/>
        <c:lblAlgn val="ctr"/>
        <c:lblOffset val="100"/>
        <c:noMultiLvlLbl val="0"/>
      </c:catAx>
      <c:valAx>
        <c:axId val="90498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497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8050628555395913"/>
          <c:y val="7.1037631621177891E-2"/>
          <c:w val="0.47393192187685362"/>
          <c:h val="0.32133948851362198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 b="1">
          <a:solidFill>
            <a:schemeClr val="bg1"/>
          </a:solidFill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677403075741377E-4"/>
          <c:y val="2.915592508413568E-3"/>
          <c:w val="0.68580856835116244"/>
          <c:h val="0.97271849162377066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layout>
                <c:manualLayout>
                  <c:x val="3.4637168450817296E-2"/>
                  <c:y val="3.2831884328620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'Профили асп.'!$C$2:$C$9</c:f>
              <c:strCache>
                <c:ptCount val="8"/>
                <c:pt idx="0">
                  <c:v>Экономика</c:v>
                </c:pt>
                <c:pt idx="1">
                  <c:v>Юриспруденция</c:v>
                </c:pt>
                <c:pt idx="2">
                  <c:v>Образования и педагогические науки</c:v>
                </c:pt>
                <c:pt idx="3">
                  <c:v>Языкознание и литературоведение</c:v>
                </c:pt>
                <c:pt idx="4">
                  <c:v>Информатика и вычислительная техника</c:v>
                </c:pt>
                <c:pt idx="5">
                  <c:v>Информационная безопасность</c:v>
                </c:pt>
                <c:pt idx="6">
                  <c:v>Исторические науки и археология</c:v>
                </c:pt>
                <c:pt idx="7">
                  <c:v>Философия, этика и религиоведение</c:v>
                </c:pt>
              </c:strCache>
            </c:strRef>
          </c:cat>
          <c:val>
            <c:numRef>
              <c:f>'Профили асп.'!$D$2:$D$9</c:f>
              <c:numCache>
                <c:formatCode>General</c:formatCode>
                <c:ptCount val="8"/>
                <c:pt idx="0">
                  <c:v>11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97551257745558"/>
          <c:y val="5.2100032032265417E-2"/>
          <c:w val="0.32249048940798691"/>
          <c:h val="0.80529444193599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1772025330518E-4"/>
          <c:y val="2.8248035038360372E-2"/>
          <c:w val="0.99903439921468706"/>
          <c:h val="0.9476659359036894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5"/>
            <c:spPr>
              <a:solidFill>
                <a:srgbClr val="73BED3"/>
              </a:solidFill>
            </c:spPr>
          </c:dPt>
          <c:dPt>
            <c:idx val="1"/>
            <c:bubble3D val="0"/>
            <c:spPr>
              <a:solidFill>
                <a:srgbClr val="DB5783"/>
              </a:solidFill>
            </c:spPr>
          </c:dPt>
          <c:dPt>
            <c:idx val="2"/>
            <c:bubble3D val="0"/>
            <c:spPr>
              <a:solidFill>
                <a:srgbClr val="16EE82"/>
              </a:solidFill>
            </c:spPr>
          </c:dPt>
          <c:dPt>
            <c:idx val="3"/>
            <c:bubble3D val="0"/>
            <c:spPr>
              <a:solidFill>
                <a:srgbClr val="9F8AB8"/>
              </a:solidFill>
            </c:spPr>
          </c:dPt>
          <c:dPt>
            <c:idx val="4"/>
            <c:bubble3D val="0"/>
            <c:spPr>
              <a:solidFill>
                <a:srgbClr val="F68E38"/>
              </a:solidFill>
            </c:spPr>
          </c:dPt>
          <c:dPt>
            <c:idx val="5"/>
            <c:bubble3D val="0"/>
            <c:spPr>
              <a:solidFill>
                <a:srgbClr val="FFFF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Коммерции и логистики; </a:t>
                    </a:r>
                    <a:endParaRPr lang="ru-RU" smtClean="0"/>
                  </a:p>
                  <a:p>
                    <a:r>
                      <a:rPr lang="ru-RU" smtClean="0"/>
                      <a:t>3 </a:t>
                    </a:r>
                    <a:r>
                      <a:rPr lang="ru-RU"/>
                      <a:t>314,00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964080379957782"/>
                  <c:y val="1.242037269724334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ФТД!$A$3:$A$8</c:f>
              <c:strCache>
                <c:ptCount val="6"/>
                <c:pt idx="0">
                  <c:v>Коммерции и логистики</c:v>
                </c:pt>
                <c:pt idx="1">
                  <c:v>Маркетинга и рекламы</c:v>
                </c:pt>
                <c:pt idx="2">
                  <c:v>Международной торговли и таможенного дела</c:v>
                </c:pt>
                <c:pt idx="3">
                  <c:v>Экономической теории</c:v>
                </c:pt>
                <c:pt idx="4">
                  <c:v>Товароведение и управления качеством</c:v>
                </c:pt>
                <c:pt idx="5">
                  <c:v>Философии и культурологии</c:v>
                </c:pt>
              </c:strCache>
            </c:strRef>
          </c:cat>
          <c:val>
            <c:numRef>
              <c:f>ФТД!$B$3:$B$8</c:f>
              <c:numCache>
                <c:formatCode>#,##0.00_р_.</c:formatCode>
                <c:ptCount val="6"/>
                <c:pt idx="0">
                  <c:v>3314</c:v>
                </c:pt>
                <c:pt idx="1">
                  <c:v>704</c:v>
                </c:pt>
                <c:pt idx="2">
                  <c:v>246</c:v>
                </c:pt>
                <c:pt idx="3">
                  <c:v>1403</c:v>
                </c:pt>
                <c:pt idx="4">
                  <c:v>160</c:v>
                </c:pt>
                <c:pt idx="5">
                  <c:v>685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400" b="1"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80021370705875E-2"/>
          <c:y val="3.9967781357626929E-2"/>
          <c:w val="0.98441997862929409"/>
          <c:h val="0.9600322186423730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DB5783"/>
              </a:solidFill>
            </c:spPr>
          </c:dPt>
          <c:dPt>
            <c:idx val="2"/>
            <c:bubble3D val="0"/>
            <c:spPr>
              <a:solidFill>
                <a:srgbClr val="16EE82"/>
              </a:solidFill>
            </c:spPr>
          </c:dPt>
          <c:dPt>
            <c:idx val="3"/>
            <c:bubble3D val="0"/>
            <c:spPr>
              <a:solidFill>
                <a:srgbClr val="876DA7"/>
              </a:solidFill>
            </c:spPr>
          </c:dPt>
          <c:dPt>
            <c:idx val="4"/>
            <c:bubble3D val="0"/>
            <c:spPr>
              <a:solidFill>
                <a:srgbClr val="FFFF6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Банковского дела; </a:t>
                    </a:r>
                  </a:p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1 149,00  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116479935277852E-4"/>
                  <c:y val="-0.139966420391071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87262858732696E-2"/>
                  <c:y val="2.5195618184411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ФЭиФ!$A$3:$A$7</c:f>
              <c:strCache>
                <c:ptCount val="5"/>
                <c:pt idx="0">
                  <c:v>Банковского дела</c:v>
                </c:pt>
                <c:pt idx="1">
                  <c:v>Финансов</c:v>
                </c:pt>
                <c:pt idx="2">
                  <c:v>Мировой экономики, политики и глобализации</c:v>
                </c:pt>
                <c:pt idx="3">
                  <c:v>Финансового мониторинга и финансовых рынков</c:v>
                </c:pt>
                <c:pt idx="4">
                  <c:v>Экономики региона, отраслей и предприятий</c:v>
                </c:pt>
              </c:strCache>
            </c:strRef>
          </c:cat>
          <c:val>
            <c:numRef>
              <c:f>ФЭиФ!$B$3:$B$7</c:f>
              <c:numCache>
                <c:formatCode>#,##0.00_р_.</c:formatCode>
                <c:ptCount val="5"/>
                <c:pt idx="0">
                  <c:v>1149</c:v>
                </c:pt>
                <c:pt idx="1">
                  <c:v>1492</c:v>
                </c:pt>
                <c:pt idx="2">
                  <c:v>861</c:v>
                </c:pt>
                <c:pt idx="3">
                  <c:v>722</c:v>
                </c:pt>
                <c:pt idx="4">
                  <c:v>798.5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400" b="1"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55377134404709E-2"/>
          <c:y val="3.7398439647056761E-2"/>
          <c:w val="0.89958312712728894"/>
          <c:h val="0.9210714525871394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DB5783"/>
              </a:solidFill>
            </c:spPr>
          </c:dPt>
          <c:dPt>
            <c:idx val="2"/>
            <c:bubble3D val="0"/>
            <c:spPr>
              <a:solidFill>
                <a:srgbClr val="16EE82"/>
              </a:solidFill>
            </c:spPr>
          </c:dPt>
          <c:dPt>
            <c:idx val="3"/>
            <c:bubble3D val="0"/>
            <c:spPr>
              <a:solidFill>
                <a:srgbClr val="9F8AB8"/>
              </a:solidFill>
            </c:spPr>
          </c:dPt>
          <c:dPt>
            <c:idx val="4"/>
            <c:bubble3D val="0"/>
            <c:spPr>
              <a:solidFill>
                <a:srgbClr val="56B1CA"/>
              </a:solidFill>
            </c:spPr>
          </c:dPt>
          <c:dPt>
            <c:idx val="5"/>
            <c:bubble3D val="0"/>
            <c:spPr>
              <a:solidFill>
                <a:srgbClr val="FFFF66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АХД и прогнозирования; </a:t>
                    </a:r>
                  </a:p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1 567,00  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540652507848085E-4"/>
                  <c:y val="7.540074912311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593121884528899"/>
                  <c:y val="1.25978065929182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УЭФ!$A$3:$A$8</c:f>
              <c:strCache>
                <c:ptCount val="6"/>
                <c:pt idx="0">
                  <c:v>Бухгалтерского учета</c:v>
                </c:pt>
                <c:pt idx="1">
                  <c:v>Аудита</c:v>
                </c:pt>
                <c:pt idx="2">
                  <c:v>АХД и прогнозирования</c:v>
                </c:pt>
                <c:pt idx="3">
                  <c:v>Математической статистики, эконометрики и актуарных расчетов</c:v>
                </c:pt>
                <c:pt idx="4">
                  <c:v>Социально-экономической и региональной статисткии</c:v>
                </c:pt>
                <c:pt idx="5">
                  <c:v>Налогов и налогообложения</c:v>
                </c:pt>
              </c:strCache>
            </c:strRef>
          </c:cat>
          <c:val>
            <c:numRef>
              <c:f>УЭФ!$B$3:$B$8</c:f>
              <c:numCache>
                <c:formatCode>#,##0.00_р_.</c:formatCode>
                <c:ptCount val="6"/>
                <c:pt idx="0">
                  <c:v>1515</c:v>
                </c:pt>
                <c:pt idx="1">
                  <c:v>638.5</c:v>
                </c:pt>
                <c:pt idx="2">
                  <c:v>1567</c:v>
                </c:pt>
                <c:pt idx="3">
                  <c:v>712</c:v>
                </c:pt>
                <c:pt idx="4">
                  <c:v>100</c:v>
                </c:pt>
                <c:pt idx="5">
                  <c:v>600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400" b="1"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113102130616025E-2"/>
          <c:w val="0.99604068589569539"/>
          <c:h val="0.9304340116952293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73BED3"/>
              </a:solidFill>
            </c:spPr>
          </c:dPt>
          <c:dPt>
            <c:idx val="1"/>
            <c:bubble3D val="0"/>
            <c:spPr>
              <a:solidFill>
                <a:srgbClr val="DB5783"/>
              </a:solidFill>
            </c:spPr>
          </c:dPt>
          <c:dPt>
            <c:idx val="2"/>
            <c:bubble3D val="0"/>
            <c:spPr>
              <a:solidFill>
                <a:srgbClr val="16EE82"/>
              </a:solidFill>
            </c:spPr>
          </c:dPt>
          <c:dPt>
            <c:idx val="3"/>
            <c:bubble3D val="0"/>
            <c:spPr>
              <a:solidFill>
                <a:srgbClr val="9F8AB8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Информационных систем и прикладной информатики; </a:t>
                    </a:r>
                  </a:p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1 410,00  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Информационных технологий и защиты информации; </a:t>
                    </a:r>
                  </a:p>
                  <a:p>
                    <a:r>
                      <a:rPr lang="ru-RU">
                        <a:solidFill>
                          <a:schemeClr val="tx1"/>
                        </a:solidFill>
                      </a:rPr>
                      <a:t>1 073,00  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2239567504437E-3"/>
                  <c:y val="2.29539971749170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828480719773102"/>
                  <c:y val="6.92879362610503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ФКТиИБ!$A$3:$A$6</c:f>
              <c:strCache>
                <c:ptCount val="4"/>
                <c:pt idx="0">
                  <c:v>Информационных систем и прикладной информатики</c:v>
                </c:pt>
                <c:pt idx="1">
                  <c:v>Информационных технологий и защиты информации</c:v>
                </c:pt>
                <c:pt idx="2">
                  <c:v>Фундаментальной и прикладной математики</c:v>
                </c:pt>
                <c:pt idx="3">
                  <c:v>Физического воспитания, спорта и туризма</c:v>
                </c:pt>
              </c:strCache>
            </c:strRef>
          </c:cat>
          <c:val>
            <c:numRef>
              <c:f>ФКТиИБ!$B$3:$B$6</c:f>
              <c:numCache>
                <c:formatCode>#,##0.00_р_.</c:formatCode>
                <c:ptCount val="4"/>
                <c:pt idx="0">
                  <c:v>1410</c:v>
                </c:pt>
                <c:pt idx="1">
                  <c:v>1073</c:v>
                </c:pt>
                <c:pt idx="2">
                  <c:v>225</c:v>
                </c:pt>
                <c:pt idx="3">
                  <c:v>727.6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400" b="1">
          <a:solidFill>
            <a:schemeClr val="bg2">
              <a:lumMod val="75000"/>
            </a:schemeClr>
          </a:solidFill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77045190610352E-2"/>
          <c:y val="0"/>
          <c:w val="0.98272295480938965"/>
          <c:h val="0.97096564434017141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rgbClr val="F78009"/>
              </a:solidFill>
            </c:spPr>
          </c:dPt>
          <c:dPt>
            <c:idx val="1"/>
            <c:bubble3D val="0"/>
            <c:spPr>
              <a:solidFill>
                <a:srgbClr val="DB5783"/>
              </a:solidFill>
            </c:spPr>
          </c:dPt>
          <c:dPt>
            <c:idx val="2"/>
            <c:bubble3D val="0"/>
            <c:spPr>
              <a:solidFill>
                <a:srgbClr val="16EE82"/>
              </a:solidFill>
            </c:spPr>
          </c:dPt>
          <c:dPt>
            <c:idx val="3"/>
            <c:bubble3D val="0"/>
            <c:spPr>
              <a:solidFill>
                <a:srgbClr val="876DA7"/>
              </a:solidFill>
            </c:spPr>
          </c:dPt>
          <c:dPt>
            <c:idx val="4"/>
            <c:bubble3D val="0"/>
            <c:spPr>
              <a:solidFill>
                <a:srgbClr val="56B1CA"/>
              </a:solidFill>
            </c:spPr>
          </c:dPt>
          <c:dPt>
            <c:idx val="5"/>
            <c:bubble3D val="0"/>
            <c:spPr>
              <a:solidFill>
                <a:srgbClr val="FFFF66"/>
              </a:solidFill>
            </c:spPr>
          </c:dPt>
          <c:dLbls>
            <c:dLbl>
              <c:idx val="1"/>
              <c:layout>
                <c:manualLayout>
                  <c:x val="-7.8174669660360324E-2"/>
                  <c:y val="-0.186061309545852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ФМиП!$A$3:$A$8</c:f>
              <c:strCache>
                <c:ptCount val="6"/>
                <c:pt idx="0">
                  <c:v>Инновационного менеджмента и предпринимательства</c:v>
                </c:pt>
                <c:pt idx="1">
                  <c:v>Антикризисного и корпоративного управления</c:v>
                </c:pt>
                <c:pt idx="2">
                  <c:v>Государственного, муниципального управления и экономической безопасности</c:v>
                </c:pt>
                <c:pt idx="3">
                  <c:v>Управления персоналом и социологии</c:v>
                </c:pt>
                <c:pt idx="4">
                  <c:v>Общего и стратегического менеджмента</c:v>
                </c:pt>
                <c:pt idx="5">
                  <c:v>Финансового менеджмента</c:v>
                </c:pt>
              </c:strCache>
            </c:strRef>
          </c:cat>
          <c:val>
            <c:numRef>
              <c:f>ФМиП!$B$3:$B$8</c:f>
              <c:numCache>
                <c:formatCode>#,##0.00_р_.</c:formatCode>
                <c:ptCount val="6"/>
                <c:pt idx="0">
                  <c:v>752</c:v>
                </c:pt>
                <c:pt idx="1">
                  <c:v>470</c:v>
                </c:pt>
                <c:pt idx="2">
                  <c:v>150</c:v>
                </c:pt>
                <c:pt idx="3">
                  <c:v>712</c:v>
                </c:pt>
                <c:pt idx="4">
                  <c:v>842</c:v>
                </c:pt>
                <c:pt idx="5">
                  <c:v>450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DB5783"/>
              </a:solidFill>
            </c:spPr>
          </c:dPt>
          <c:dPt>
            <c:idx val="2"/>
            <c:bubble3D val="0"/>
            <c:spPr>
              <a:solidFill>
                <a:srgbClr val="16EE82"/>
              </a:solidFill>
            </c:spPr>
          </c:dPt>
          <c:dPt>
            <c:idx val="3"/>
            <c:bubble3D val="0"/>
            <c:spPr>
              <a:solidFill>
                <a:srgbClr val="876DA7"/>
              </a:solidFill>
            </c:spPr>
          </c:dPt>
          <c:dPt>
            <c:idx val="4"/>
            <c:bubble3D val="0"/>
            <c:spPr>
              <a:solidFill>
                <a:srgbClr val="56B1CA"/>
              </a:solidFill>
            </c:spPr>
          </c:dPt>
          <c:dPt>
            <c:idx val="5"/>
            <c:bubble3D val="0"/>
            <c:spPr>
              <a:solidFill>
                <a:srgbClr val="FFFF66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ЮФ!$A$3:$A$10</c:f>
              <c:strCache>
                <c:ptCount val="8"/>
                <c:pt idx="0">
                  <c:v>Гражданского права</c:v>
                </c:pt>
                <c:pt idx="1">
                  <c:v>Исторических наук и политологии</c:v>
                </c:pt>
                <c:pt idx="2">
                  <c:v>Конституционного и муниципального права</c:v>
                </c:pt>
                <c:pt idx="3">
                  <c:v>Судебной экспертизы и криминалистики</c:v>
                </c:pt>
                <c:pt idx="4">
                  <c:v>Теории и истории государства и права</c:v>
                </c:pt>
                <c:pt idx="5">
                  <c:v>Уголовного и уголовно-исполнительного права, криминологии</c:v>
                </c:pt>
                <c:pt idx="6">
                  <c:v>Финансового и административного права</c:v>
                </c:pt>
                <c:pt idx="7">
                  <c:v>Гражданского процесса</c:v>
                </c:pt>
              </c:strCache>
            </c:strRef>
          </c:cat>
          <c:val>
            <c:numRef>
              <c:f>ЮФ!$B$3:$B$10</c:f>
              <c:numCache>
                <c:formatCode>#,##0.00_р_.</c:formatCode>
                <c:ptCount val="8"/>
                <c:pt idx="0">
                  <c:v>298</c:v>
                </c:pt>
                <c:pt idx="1">
                  <c:v>250</c:v>
                </c:pt>
                <c:pt idx="2">
                  <c:v>485</c:v>
                </c:pt>
                <c:pt idx="3">
                  <c:v>540</c:v>
                </c:pt>
                <c:pt idx="4">
                  <c:v>206</c:v>
                </c:pt>
                <c:pt idx="5">
                  <c:v>50</c:v>
                </c:pt>
                <c:pt idx="6">
                  <c:v>725</c:v>
                </c:pt>
                <c:pt idx="7">
                  <c:v>350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71644347864876E-4"/>
          <c:y val="0.10745471233273755"/>
          <c:w val="0.97409627774548491"/>
          <c:h val="0.8924853871793633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DB5783"/>
              </a:solidFill>
            </c:spPr>
          </c:dPt>
          <c:dPt>
            <c:idx val="2"/>
            <c:bubble3D val="0"/>
            <c:spPr>
              <a:solidFill>
                <a:srgbClr val="16EE82"/>
              </a:solidFill>
            </c:spPr>
          </c:dPt>
          <c:dPt>
            <c:idx val="3"/>
            <c:bubble3D val="0"/>
            <c:spPr>
              <a:solidFill>
                <a:srgbClr val="876DA7"/>
              </a:solidFill>
            </c:spPr>
          </c:dPt>
          <c:dPt>
            <c:idx val="4"/>
            <c:bubble3D val="0"/>
            <c:spPr>
              <a:solidFill>
                <a:srgbClr val="FFFF65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ФЛиЖ!$A$3:$A$7</c:f>
              <c:strCache>
                <c:ptCount val="5"/>
                <c:pt idx="0">
                  <c:v>Иностранных языков для экономических специальностей</c:v>
                </c:pt>
                <c:pt idx="1">
                  <c:v>Иностранных языков для гуманитарных специальностей</c:v>
                </c:pt>
                <c:pt idx="2">
                  <c:v>Журналистики</c:v>
                </c:pt>
                <c:pt idx="3">
                  <c:v>Лингвистики и межкультурной коммуникации</c:v>
                </c:pt>
                <c:pt idx="4">
                  <c:v>Русского языка и культуры речи</c:v>
                </c:pt>
              </c:strCache>
            </c:strRef>
          </c:cat>
          <c:val>
            <c:numRef>
              <c:f>ФЛиЖ!$B$3:$B$7</c:f>
              <c:numCache>
                <c:formatCode>#,##0.00_р_.</c:formatCode>
                <c:ptCount val="5"/>
                <c:pt idx="0">
                  <c:v>500</c:v>
                </c:pt>
                <c:pt idx="1">
                  <c:v>592</c:v>
                </c:pt>
                <c:pt idx="2">
                  <c:v>531</c:v>
                </c:pt>
                <c:pt idx="3">
                  <c:v>875</c:v>
                </c:pt>
                <c:pt idx="4">
                  <c:v>353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400" b="1">
          <a:latin typeface="Cambria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71484135852904E-2"/>
          <c:y val="1.6709747488460488E-2"/>
          <c:w val="0.96186706918680687"/>
          <c:h val="0.88926124562682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филиалы!$B$2</c:f>
              <c:strCache>
                <c:ptCount val="1"/>
                <c:pt idx="0">
                  <c:v>Хоз.договоры</c:v>
                </c:pt>
              </c:strCache>
            </c:strRef>
          </c:tx>
          <c:invertIfNegative val="0"/>
          <c:dLbls>
            <c:delete val="1"/>
          </c:dLbls>
          <c:cat>
            <c:strRef>
              <c:f>филиалы!$A$3:$A$7</c:f>
              <c:strCache>
                <c:ptCount val="5"/>
                <c:pt idx="0">
                  <c:v>Таганрог</c:v>
                </c:pt>
                <c:pt idx="1">
                  <c:v>Гуково</c:v>
                </c:pt>
                <c:pt idx="2">
                  <c:v>Кисловодск</c:v>
                </c:pt>
                <c:pt idx="3">
                  <c:v>Миллерово</c:v>
                </c:pt>
                <c:pt idx="4">
                  <c:v>Махачкала</c:v>
                </c:pt>
              </c:strCache>
            </c:strRef>
          </c:cat>
          <c:val>
            <c:numRef>
              <c:f>филиалы!$B$3:$B$7</c:f>
              <c:numCache>
                <c:formatCode>#,##0.00_р_.</c:formatCode>
                <c:ptCount val="5"/>
                <c:pt idx="0">
                  <c:v>317.60000000000002</c:v>
                </c:pt>
                <c:pt idx="1">
                  <c:v>385</c:v>
                </c:pt>
                <c:pt idx="2">
                  <c:v>460</c:v>
                </c:pt>
                <c:pt idx="3">
                  <c:v>500</c:v>
                </c:pt>
                <c:pt idx="4">
                  <c:v>500</c:v>
                </c:pt>
              </c:numCache>
            </c:numRef>
          </c:val>
        </c:ser>
        <c:ser>
          <c:idx val="1"/>
          <c:order val="1"/>
          <c:tx>
            <c:strRef>
              <c:f>филиалы!$C$2</c:f>
              <c:strCache>
                <c:ptCount val="1"/>
                <c:pt idx="0">
                  <c:v>Внутривузовские гранты</c:v>
                </c:pt>
              </c:strCache>
            </c:strRef>
          </c:tx>
          <c:invertIfNegative val="0"/>
          <c:dLbls>
            <c:delete val="1"/>
          </c:dLbls>
          <c:cat>
            <c:strRef>
              <c:f>филиалы!$A$3:$A$7</c:f>
              <c:strCache>
                <c:ptCount val="5"/>
                <c:pt idx="0">
                  <c:v>Таганрог</c:v>
                </c:pt>
                <c:pt idx="1">
                  <c:v>Гуково</c:v>
                </c:pt>
                <c:pt idx="2">
                  <c:v>Кисловодск</c:v>
                </c:pt>
                <c:pt idx="3">
                  <c:v>Миллерово</c:v>
                </c:pt>
                <c:pt idx="4">
                  <c:v>Махачкала</c:v>
                </c:pt>
              </c:strCache>
            </c:strRef>
          </c:cat>
          <c:val>
            <c:numRef>
              <c:f>филиалы!$C$3:$C$7</c:f>
              <c:numCache>
                <c:formatCode>#,##0.00_р_.</c:formatCode>
                <c:ptCount val="5"/>
                <c:pt idx="0">
                  <c:v>0</c:v>
                </c:pt>
                <c:pt idx="1">
                  <c:v>850</c:v>
                </c:pt>
                <c:pt idx="2">
                  <c:v>700</c:v>
                </c:pt>
                <c:pt idx="3">
                  <c:v>604.41999999999996</c:v>
                </c:pt>
              </c:numCache>
            </c:numRef>
          </c:val>
        </c:ser>
        <c:ser>
          <c:idx val="2"/>
          <c:order val="2"/>
          <c:tx>
            <c:strRef>
              <c:f>филиалы!$D$2</c:f>
              <c:strCache>
                <c:ptCount val="1"/>
                <c:pt idx="0">
                  <c:v>Гранты РФФИ</c:v>
                </c:pt>
              </c:strCache>
            </c:strRef>
          </c:tx>
          <c:invertIfNegative val="0"/>
          <c:dLbls>
            <c:delete val="1"/>
          </c:dLbls>
          <c:cat>
            <c:strRef>
              <c:f>филиалы!$A$3:$A$7</c:f>
              <c:strCache>
                <c:ptCount val="5"/>
                <c:pt idx="0">
                  <c:v>Таганрог</c:v>
                </c:pt>
                <c:pt idx="1">
                  <c:v>Гуково</c:v>
                </c:pt>
                <c:pt idx="2">
                  <c:v>Кисловодск</c:v>
                </c:pt>
                <c:pt idx="3">
                  <c:v>Миллерово</c:v>
                </c:pt>
                <c:pt idx="4">
                  <c:v>Махачкала</c:v>
                </c:pt>
              </c:strCache>
            </c:strRef>
          </c:cat>
          <c:val>
            <c:numRef>
              <c:f>филиалы!$D$3:$D$7</c:f>
              <c:numCache>
                <c:formatCode>#,##0.00_р_.</c:formatCode>
                <c:ptCount val="5"/>
                <c:pt idx="0">
                  <c:v>1610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филиалы!$E$2</c:f>
              <c:strCache>
                <c:ptCount val="1"/>
                <c:pt idx="0">
                  <c:v>Гранты РГНФ</c:v>
                </c:pt>
              </c:strCache>
            </c:strRef>
          </c:tx>
          <c:invertIfNegative val="0"/>
          <c:dLbls>
            <c:delete val="1"/>
          </c:dLbls>
          <c:cat>
            <c:strRef>
              <c:f>филиалы!$A$3:$A$7</c:f>
              <c:strCache>
                <c:ptCount val="5"/>
                <c:pt idx="0">
                  <c:v>Таганрог</c:v>
                </c:pt>
                <c:pt idx="1">
                  <c:v>Гуково</c:v>
                </c:pt>
                <c:pt idx="2">
                  <c:v>Кисловодск</c:v>
                </c:pt>
                <c:pt idx="3">
                  <c:v>Миллерово</c:v>
                </c:pt>
                <c:pt idx="4">
                  <c:v>Махачкала</c:v>
                </c:pt>
              </c:strCache>
            </c:strRef>
          </c:cat>
          <c:val>
            <c:numRef>
              <c:f>филиалы!$E$3:$E$7</c:f>
              <c:numCache>
                <c:formatCode>General</c:formatCode>
                <c:ptCount val="5"/>
                <c:pt idx="0" formatCode="#,##0.00_р_.">
                  <c:v>2145</c:v>
                </c:pt>
                <c:pt idx="3" formatCode="#,##0.00_р_.">
                  <c:v>0</c:v>
                </c:pt>
                <c:pt idx="4" formatCode="#,##0.00_р_.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4007168"/>
        <c:axId val="84025344"/>
      </c:barChart>
      <c:lineChart>
        <c:grouping val="standard"/>
        <c:varyColors val="0"/>
        <c:ser>
          <c:idx val="4"/>
          <c:order val="4"/>
          <c:tx>
            <c:strRef>
              <c:f>филиалы!$F$2</c:f>
              <c:strCache>
                <c:ptCount val="1"/>
                <c:pt idx="0">
                  <c:v>Общий объем НИР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филиалы!$A$3:$A$7</c:f>
              <c:strCache>
                <c:ptCount val="5"/>
                <c:pt idx="0">
                  <c:v>Таганрог</c:v>
                </c:pt>
                <c:pt idx="1">
                  <c:v>Гуково</c:v>
                </c:pt>
                <c:pt idx="2">
                  <c:v>Кисловодск</c:v>
                </c:pt>
                <c:pt idx="3">
                  <c:v>Миллерово</c:v>
                </c:pt>
                <c:pt idx="4">
                  <c:v>Махачкала</c:v>
                </c:pt>
              </c:strCache>
            </c:strRef>
          </c:cat>
          <c:val>
            <c:numRef>
              <c:f>филиалы!$F$3:$F$7</c:f>
              <c:numCache>
                <c:formatCode>#,##0.00_р_.</c:formatCode>
                <c:ptCount val="5"/>
                <c:pt idx="0">
                  <c:v>4072.6</c:v>
                </c:pt>
                <c:pt idx="1">
                  <c:v>1235</c:v>
                </c:pt>
                <c:pt idx="2">
                  <c:v>1160</c:v>
                </c:pt>
                <c:pt idx="3">
                  <c:v>1104.42</c:v>
                </c:pt>
                <c:pt idx="4">
                  <c:v>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07168"/>
        <c:axId val="84025344"/>
      </c:lineChart>
      <c:catAx>
        <c:axId val="84007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30436A"/>
                </a:solidFill>
              </a:defRPr>
            </a:pPr>
            <a:endParaRPr lang="ru-RU"/>
          </a:p>
        </c:txPr>
        <c:crossAx val="84025344"/>
        <c:crosses val="autoZero"/>
        <c:auto val="1"/>
        <c:lblAlgn val="ctr"/>
        <c:lblOffset val="100"/>
        <c:noMultiLvlLbl val="0"/>
      </c:catAx>
      <c:valAx>
        <c:axId val="84025344"/>
        <c:scaling>
          <c:orientation val="minMax"/>
        </c:scaling>
        <c:delete val="1"/>
        <c:axPos val="l"/>
        <c:numFmt formatCode="#,##0.00_р_." sourceLinked="1"/>
        <c:majorTickMark val="out"/>
        <c:minorTickMark val="none"/>
        <c:tickLblPos val="nextTo"/>
        <c:crossAx val="84007168"/>
        <c:crosses val="autoZero"/>
        <c:crossBetween val="between"/>
      </c:valAx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0.59988657097028897"/>
          <c:y val="3.3335872593762195E-2"/>
          <c:w val="0.33002481009934986"/>
          <c:h val="0.3813629826614681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Cambria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3702C-F889-4C12-B570-F75EBCF69F4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8DCEBC-E973-40EB-A826-96D8BF528A9B}">
      <dgm:prSet phldrT="[Текст]" custT="1"/>
      <dgm:spPr>
        <a:solidFill>
          <a:srgbClr val="30436A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600" b="1" dirty="0" smtClean="0">
              <a:ln>
                <a:solidFill>
                  <a:srgbClr val="FFF6E1"/>
                </a:solidFill>
              </a:ln>
              <a:solidFill>
                <a:srgbClr val="FFF6E1"/>
              </a:solidFill>
              <a:latin typeface="Cambria" pitchFamily="18" charset="0"/>
            </a:rPr>
            <a:t>Защиты аспирантов </a:t>
          </a:r>
        </a:p>
        <a:p>
          <a:pPr>
            <a:spcAft>
              <a:spcPts val="0"/>
            </a:spcAft>
          </a:pPr>
          <a:r>
            <a:rPr lang="ru-RU" sz="3600" b="1" dirty="0" smtClean="0">
              <a:ln>
                <a:solidFill>
                  <a:srgbClr val="FFF6E1"/>
                </a:solidFill>
              </a:ln>
              <a:solidFill>
                <a:srgbClr val="FFF6E1"/>
              </a:solidFill>
              <a:latin typeface="Cambria" pitchFamily="18" charset="0"/>
            </a:rPr>
            <a:t>и докторантов </a:t>
          </a:r>
        </a:p>
        <a:p>
          <a:pPr>
            <a:spcAft>
              <a:spcPts val="0"/>
            </a:spcAft>
          </a:pPr>
          <a:r>
            <a:rPr lang="ru-RU" sz="3600" b="1" dirty="0" smtClean="0">
              <a:ln>
                <a:solidFill>
                  <a:srgbClr val="FFF6E1"/>
                </a:solidFill>
              </a:ln>
              <a:solidFill>
                <a:srgbClr val="FFF6E1"/>
              </a:solidFill>
              <a:latin typeface="Cambria" pitchFamily="18" charset="0"/>
            </a:rPr>
            <a:t>в 2016 г.</a:t>
          </a:r>
          <a:endParaRPr lang="ru-RU" sz="3600" b="1" dirty="0">
            <a:ln>
              <a:solidFill>
                <a:srgbClr val="FFF6E1"/>
              </a:solidFill>
            </a:ln>
            <a:solidFill>
              <a:srgbClr val="FFF6E1"/>
            </a:solidFill>
            <a:latin typeface="Cambria" pitchFamily="18" charset="0"/>
          </a:endParaRPr>
        </a:p>
      </dgm:t>
    </dgm:pt>
    <dgm:pt modelId="{309A7F88-6BB9-4522-8AA0-060553A104AE}" type="parTrans" cxnId="{01C74AFA-0C72-4449-98D3-6E590F5720A7}">
      <dgm:prSet/>
      <dgm:spPr/>
      <dgm:t>
        <a:bodyPr/>
        <a:lstStyle/>
        <a:p>
          <a:endParaRPr lang="ru-RU" b="1">
            <a:latin typeface="Cambria" pitchFamily="18" charset="0"/>
          </a:endParaRPr>
        </a:p>
      </dgm:t>
    </dgm:pt>
    <dgm:pt modelId="{9D78D42C-C793-4886-962F-D463C91ACCC4}" type="sibTrans" cxnId="{01C74AFA-0C72-4449-98D3-6E590F5720A7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b="1">
            <a:latin typeface="Cambria" pitchFamily="18" charset="0"/>
          </a:endParaRPr>
        </a:p>
      </dgm:t>
    </dgm:pt>
    <dgm:pt modelId="{451A8CCA-1579-44AD-8688-F553B854A35A}">
      <dgm:prSet phldrT="[Текст]"/>
      <dgm:spPr/>
      <dgm:t>
        <a:bodyPr/>
        <a:lstStyle/>
        <a:p>
          <a:r>
            <a:rPr lang="ru-RU" b="1" dirty="0" smtClean="0">
              <a:solidFill>
                <a:srgbClr val="30436A"/>
              </a:solidFill>
              <a:latin typeface="Cambria" pitchFamily="18" charset="0"/>
            </a:rPr>
            <a:t>ДОКТОРАНТЫ </a:t>
          </a:r>
        </a:p>
        <a:p>
          <a:r>
            <a:rPr lang="ru-RU" b="1" dirty="0" smtClean="0">
              <a:solidFill>
                <a:srgbClr val="30436A"/>
              </a:solidFill>
              <a:latin typeface="Cambria" pitchFamily="18" charset="0"/>
            </a:rPr>
            <a:t>– 3 диссертации</a:t>
          </a:r>
          <a:endParaRPr lang="ru-RU" b="1" dirty="0">
            <a:solidFill>
              <a:srgbClr val="30436A"/>
            </a:solidFill>
            <a:latin typeface="Cambria" pitchFamily="18" charset="0"/>
          </a:endParaRPr>
        </a:p>
      </dgm:t>
    </dgm:pt>
    <dgm:pt modelId="{52D56E84-8948-4EE4-BECF-8923C2B1A109}" type="parTrans" cxnId="{9C0622DA-9CB0-4CD3-AC0B-C3E1C1C94517}">
      <dgm:prSet/>
      <dgm:spPr/>
      <dgm:t>
        <a:bodyPr/>
        <a:lstStyle/>
        <a:p>
          <a:endParaRPr lang="ru-RU" b="1">
            <a:latin typeface="Cambria" pitchFamily="18" charset="0"/>
          </a:endParaRPr>
        </a:p>
      </dgm:t>
    </dgm:pt>
    <dgm:pt modelId="{833BB825-A0A3-4B4B-A8F3-04216C99056D}" type="sibTrans" cxnId="{9C0622DA-9CB0-4CD3-AC0B-C3E1C1C94517}">
      <dgm:prSet custT="1"/>
      <dgm:spPr>
        <a:noFill/>
      </dgm:spPr>
      <dgm:t>
        <a:bodyPr/>
        <a:lstStyle/>
        <a:p>
          <a:endParaRPr lang="ru-RU" sz="3200" b="1" dirty="0">
            <a:solidFill>
              <a:srgbClr val="660033"/>
            </a:solidFill>
            <a:latin typeface="Cambria" pitchFamily="18" charset="0"/>
          </a:endParaRPr>
        </a:p>
      </dgm:t>
    </dgm:pt>
    <dgm:pt modelId="{8DF1A905-7FFA-4D6A-865C-7A7269FC2E5D}">
      <dgm:prSet phldrT="[Текст]"/>
      <dgm:spPr/>
      <dgm:t>
        <a:bodyPr/>
        <a:lstStyle/>
        <a:p>
          <a:r>
            <a:rPr lang="ru-RU" b="1" dirty="0" smtClean="0">
              <a:solidFill>
                <a:srgbClr val="30436A"/>
              </a:solidFill>
              <a:latin typeface="Cambria" pitchFamily="18" charset="0"/>
            </a:rPr>
            <a:t>АСПИРАНТЫ </a:t>
          </a:r>
        </a:p>
        <a:p>
          <a:r>
            <a:rPr lang="ru-RU" b="1" dirty="0" smtClean="0">
              <a:solidFill>
                <a:srgbClr val="30436A"/>
              </a:solidFill>
              <a:latin typeface="Cambria" pitchFamily="18" charset="0"/>
            </a:rPr>
            <a:t>– 26 диссертаций</a:t>
          </a:r>
          <a:endParaRPr lang="ru-RU" b="1" dirty="0">
            <a:solidFill>
              <a:srgbClr val="30436A"/>
            </a:solidFill>
            <a:latin typeface="Cambria" pitchFamily="18" charset="0"/>
          </a:endParaRPr>
        </a:p>
      </dgm:t>
    </dgm:pt>
    <dgm:pt modelId="{2EBCF6CF-29E9-40CA-8BE8-CAC7F59F50BC}" type="parTrans" cxnId="{962F2822-DEF3-442A-82C3-0B20CE5E35AF}">
      <dgm:prSet/>
      <dgm:spPr/>
      <dgm:t>
        <a:bodyPr/>
        <a:lstStyle/>
        <a:p>
          <a:endParaRPr lang="ru-RU" b="1">
            <a:latin typeface="Cambria" pitchFamily="18" charset="0"/>
          </a:endParaRPr>
        </a:p>
      </dgm:t>
    </dgm:pt>
    <dgm:pt modelId="{12345E5B-0A02-4F2D-9BD0-3F711536CA6A}" type="sibTrans" cxnId="{962F2822-DEF3-442A-82C3-0B20CE5E35AF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b="1">
            <a:latin typeface="Cambria" pitchFamily="18" charset="0"/>
          </a:endParaRPr>
        </a:p>
      </dgm:t>
    </dgm:pt>
    <dgm:pt modelId="{C1D9EFB9-D4F1-4374-86A7-26A32E66F6C9}" type="pres">
      <dgm:prSet presAssocID="{1863702C-F889-4C12-B570-F75EBCF69F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41F92-965A-49E3-B301-65479F7ED055}" type="pres">
      <dgm:prSet presAssocID="{4A8DCEBC-E973-40EB-A826-96D8BF528A9B}" presName="node" presStyleLbl="node1" presStyleIdx="0" presStyleCnt="3" custScaleX="211517" custScaleY="138229" custRadScaleRad="82384" custRadScaleInc="-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8E6B4-C77A-429D-96BC-3265D44E66A2}" type="pres">
      <dgm:prSet presAssocID="{9D78D42C-C793-4886-962F-D463C91ACCC4}" presName="sibTrans" presStyleLbl="sibTrans2D1" presStyleIdx="0" presStyleCnt="3" custScaleX="125039" custScaleY="188028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A09BB58-94B0-415B-B7F6-614D4ACB20AC}" type="pres">
      <dgm:prSet presAssocID="{9D78D42C-C793-4886-962F-D463C91ACCC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6417B51-8AEE-4AC8-B84A-FA927F449787}" type="pres">
      <dgm:prSet presAssocID="{451A8CCA-1579-44AD-8688-F553B854A35A}" presName="node" presStyleLbl="node1" presStyleIdx="1" presStyleCnt="3" custScaleX="112309" custRadScaleRad="98084" custRadScaleInc="-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32BC8-9648-4588-8712-CC0162AB2C05}" type="pres">
      <dgm:prSet presAssocID="{833BB825-A0A3-4B4B-A8F3-04216C99056D}" presName="sibTrans" presStyleLbl="sibTrans2D1" presStyleIdx="1" presStyleCnt="3" custScaleX="124945" custScaleY="177201" custLinFactY="-109559" custLinFactNeighborX="-3198" custLinFactNeighborY="-20000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5FA5BB0-08F1-46E2-9143-D08C3EAE787B}" type="pres">
      <dgm:prSet presAssocID="{833BB825-A0A3-4B4B-A8F3-04216C99056D}" presName="connectorText" presStyleLbl="sibTrans2D1" presStyleIdx="1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2D7A6E-993E-4A63-8B43-21399B9FB897}" type="pres">
      <dgm:prSet presAssocID="{8DF1A905-7FFA-4D6A-865C-7A7269FC2E5D}" presName="node" presStyleLbl="node1" presStyleIdx="2" presStyleCnt="3" custScaleX="114448" custRadScaleRad="95796" custRadScaleInc="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5DF91-4A2F-40E3-9E49-D1F38DD69F34}" type="pres">
      <dgm:prSet presAssocID="{12345E5B-0A02-4F2D-9BD0-3F711536CA6A}" presName="sibTrans" presStyleLbl="sibTrans2D1" presStyleIdx="2" presStyleCnt="3" custScaleX="112896" custScaleY="184307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3B74EC8-B407-4595-A5C0-0809D0E2E310}" type="pres">
      <dgm:prSet presAssocID="{12345E5B-0A02-4F2D-9BD0-3F711536CA6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0B1BD36-6AA4-40D5-BADC-6DAC7DE1022D}" type="presOf" srcId="{9D78D42C-C793-4886-962F-D463C91ACCC4}" destId="{AA09BB58-94B0-415B-B7F6-614D4ACB20AC}" srcOrd="1" destOrd="0" presId="urn:microsoft.com/office/officeart/2005/8/layout/cycle7"/>
    <dgm:cxn modelId="{0BFF4B67-6920-4734-AE5F-C95DD52BD090}" type="presOf" srcId="{9D78D42C-C793-4886-962F-D463C91ACCC4}" destId="{B778E6B4-C77A-429D-96BC-3265D44E66A2}" srcOrd="0" destOrd="0" presId="urn:microsoft.com/office/officeart/2005/8/layout/cycle7"/>
    <dgm:cxn modelId="{8A056E67-D64A-4833-9812-98D16C6F88F9}" type="presOf" srcId="{4A8DCEBC-E973-40EB-A826-96D8BF528A9B}" destId="{8D441F92-965A-49E3-B301-65479F7ED055}" srcOrd="0" destOrd="0" presId="urn:microsoft.com/office/officeart/2005/8/layout/cycle7"/>
    <dgm:cxn modelId="{238BBAD0-C2F2-4F70-8972-2114767B0E03}" type="presOf" srcId="{8DF1A905-7FFA-4D6A-865C-7A7269FC2E5D}" destId="{842D7A6E-993E-4A63-8B43-21399B9FB897}" srcOrd="0" destOrd="0" presId="urn:microsoft.com/office/officeart/2005/8/layout/cycle7"/>
    <dgm:cxn modelId="{01C74AFA-0C72-4449-98D3-6E590F5720A7}" srcId="{1863702C-F889-4C12-B570-F75EBCF69F49}" destId="{4A8DCEBC-E973-40EB-A826-96D8BF528A9B}" srcOrd="0" destOrd="0" parTransId="{309A7F88-6BB9-4522-8AA0-060553A104AE}" sibTransId="{9D78D42C-C793-4886-962F-D463C91ACCC4}"/>
    <dgm:cxn modelId="{962F2822-DEF3-442A-82C3-0B20CE5E35AF}" srcId="{1863702C-F889-4C12-B570-F75EBCF69F49}" destId="{8DF1A905-7FFA-4D6A-865C-7A7269FC2E5D}" srcOrd="2" destOrd="0" parTransId="{2EBCF6CF-29E9-40CA-8BE8-CAC7F59F50BC}" sibTransId="{12345E5B-0A02-4F2D-9BD0-3F711536CA6A}"/>
    <dgm:cxn modelId="{3D790019-A556-488E-A5C3-2C2FA9577739}" type="presOf" srcId="{833BB825-A0A3-4B4B-A8F3-04216C99056D}" destId="{55FA5BB0-08F1-46E2-9143-D08C3EAE787B}" srcOrd="1" destOrd="0" presId="urn:microsoft.com/office/officeart/2005/8/layout/cycle7"/>
    <dgm:cxn modelId="{540B461E-3D1A-489A-B729-3C981BE4D20D}" type="presOf" srcId="{12345E5B-0A02-4F2D-9BD0-3F711536CA6A}" destId="{A3B74EC8-B407-4595-A5C0-0809D0E2E310}" srcOrd="1" destOrd="0" presId="urn:microsoft.com/office/officeart/2005/8/layout/cycle7"/>
    <dgm:cxn modelId="{9C0622DA-9CB0-4CD3-AC0B-C3E1C1C94517}" srcId="{1863702C-F889-4C12-B570-F75EBCF69F49}" destId="{451A8CCA-1579-44AD-8688-F553B854A35A}" srcOrd="1" destOrd="0" parTransId="{52D56E84-8948-4EE4-BECF-8923C2B1A109}" sibTransId="{833BB825-A0A3-4B4B-A8F3-04216C99056D}"/>
    <dgm:cxn modelId="{E5C37203-6E48-4F57-ACA7-D0ACBA5C635A}" type="presOf" srcId="{833BB825-A0A3-4B4B-A8F3-04216C99056D}" destId="{F3C32BC8-9648-4588-8712-CC0162AB2C05}" srcOrd="0" destOrd="0" presId="urn:microsoft.com/office/officeart/2005/8/layout/cycle7"/>
    <dgm:cxn modelId="{7EAA08E1-17B9-4A72-AEAD-6107AFCD2160}" type="presOf" srcId="{451A8CCA-1579-44AD-8688-F553B854A35A}" destId="{06417B51-8AEE-4AC8-B84A-FA927F449787}" srcOrd="0" destOrd="0" presId="urn:microsoft.com/office/officeart/2005/8/layout/cycle7"/>
    <dgm:cxn modelId="{9D36EC18-9CF2-47DD-A8EA-F7219E9D5156}" type="presOf" srcId="{12345E5B-0A02-4F2D-9BD0-3F711536CA6A}" destId="{71B5DF91-4A2F-40E3-9E49-D1F38DD69F34}" srcOrd="0" destOrd="0" presId="urn:microsoft.com/office/officeart/2005/8/layout/cycle7"/>
    <dgm:cxn modelId="{4F4684C8-E783-40A9-9719-04E4D604C5C6}" type="presOf" srcId="{1863702C-F889-4C12-B570-F75EBCF69F49}" destId="{C1D9EFB9-D4F1-4374-86A7-26A32E66F6C9}" srcOrd="0" destOrd="0" presId="urn:microsoft.com/office/officeart/2005/8/layout/cycle7"/>
    <dgm:cxn modelId="{0B751AEF-0F5F-425A-8A65-2EC30D8DE0B7}" type="presParOf" srcId="{C1D9EFB9-D4F1-4374-86A7-26A32E66F6C9}" destId="{8D441F92-965A-49E3-B301-65479F7ED055}" srcOrd="0" destOrd="0" presId="urn:microsoft.com/office/officeart/2005/8/layout/cycle7"/>
    <dgm:cxn modelId="{89196746-6B43-4F46-9F57-1962DA9CF6F1}" type="presParOf" srcId="{C1D9EFB9-D4F1-4374-86A7-26A32E66F6C9}" destId="{B778E6B4-C77A-429D-96BC-3265D44E66A2}" srcOrd="1" destOrd="0" presId="urn:microsoft.com/office/officeart/2005/8/layout/cycle7"/>
    <dgm:cxn modelId="{0BA91D8A-F52D-488A-8326-96C428D25272}" type="presParOf" srcId="{B778E6B4-C77A-429D-96BC-3265D44E66A2}" destId="{AA09BB58-94B0-415B-B7F6-614D4ACB20AC}" srcOrd="0" destOrd="0" presId="urn:microsoft.com/office/officeart/2005/8/layout/cycle7"/>
    <dgm:cxn modelId="{8B962DB9-A8A6-48ED-80B6-5CD1E5EDD743}" type="presParOf" srcId="{C1D9EFB9-D4F1-4374-86A7-26A32E66F6C9}" destId="{06417B51-8AEE-4AC8-B84A-FA927F449787}" srcOrd="2" destOrd="0" presId="urn:microsoft.com/office/officeart/2005/8/layout/cycle7"/>
    <dgm:cxn modelId="{A7B479E7-6BFC-4277-8B4B-642210B24DD9}" type="presParOf" srcId="{C1D9EFB9-D4F1-4374-86A7-26A32E66F6C9}" destId="{F3C32BC8-9648-4588-8712-CC0162AB2C05}" srcOrd="3" destOrd="0" presId="urn:microsoft.com/office/officeart/2005/8/layout/cycle7"/>
    <dgm:cxn modelId="{C0B98091-EC91-4DC9-9208-19B1CB7250EA}" type="presParOf" srcId="{F3C32BC8-9648-4588-8712-CC0162AB2C05}" destId="{55FA5BB0-08F1-46E2-9143-D08C3EAE787B}" srcOrd="0" destOrd="0" presId="urn:microsoft.com/office/officeart/2005/8/layout/cycle7"/>
    <dgm:cxn modelId="{F9691162-9F4F-42B6-B2C8-BD9BCD0830B9}" type="presParOf" srcId="{C1D9EFB9-D4F1-4374-86A7-26A32E66F6C9}" destId="{842D7A6E-993E-4A63-8B43-21399B9FB897}" srcOrd="4" destOrd="0" presId="urn:microsoft.com/office/officeart/2005/8/layout/cycle7"/>
    <dgm:cxn modelId="{F217C3DE-ABA0-465A-9BA5-5F9984F16E26}" type="presParOf" srcId="{C1D9EFB9-D4F1-4374-86A7-26A32E66F6C9}" destId="{71B5DF91-4A2F-40E3-9E49-D1F38DD69F34}" srcOrd="5" destOrd="0" presId="urn:microsoft.com/office/officeart/2005/8/layout/cycle7"/>
    <dgm:cxn modelId="{A516BBAD-833C-4CAF-A21A-F7C0495139B1}" type="presParOf" srcId="{71B5DF91-4A2F-40E3-9E49-D1F38DD69F34}" destId="{A3B74EC8-B407-4595-A5C0-0809D0E2E31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1F92-965A-49E3-B301-65479F7ED055}">
      <dsp:nvSpPr>
        <dsp:cNvPr id="0" name=""/>
        <dsp:cNvSpPr/>
      </dsp:nvSpPr>
      <dsp:spPr>
        <a:xfrm>
          <a:off x="1023001" y="360051"/>
          <a:ext cx="6310888" cy="2062122"/>
        </a:xfrm>
        <a:prstGeom prst="roundRect">
          <a:avLst>
            <a:gd name="adj" fmla="val 10000"/>
          </a:avLst>
        </a:prstGeom>
        <a:solidFill>
          <a:srgbClr val="30436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ln>
                <a:solidFill>
                  <a:srgbClr val="FFF6E1"/>
                </a:solidFill>
              </a:ln>
              <a:solidFill>
                <a:srgbClr val="FFF6E1"/>
              </a:solidFill>
              <a:latin typeface="Cambria" pitchFamily="18" charset="0"/>
            </a:rPr>
            <a:t>Защиты аспирантов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ln>
                <a:solidFill>
                  <a:srgbClr val="FFF6E1"/>
                </a:solidFill>
              </a:ln>
              <a:solidFill>
                <a:srgbClr val="FFF6E1"/>
              </a:solidFill>
              <a:latin typeface="Cambria" pitchFamily="18" charset="0"/>
            </a:rPr>
            <a:t>и докторантов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ln>
                <a:solidFill>
                  <a:srgbClr val="FFF6E1"/>
                </a:solidFill>
              </a:ln>
              <a:solidFill>
                <a:srgbClr val="FFF6E1"/>
              </a:solidFill>
              <a:latin typeface="Cambria" pitchFamily="18" charset="0"/>
            </a:rPr>
            <a:t>в 2016 г.</a:t>
          </a:r>
          <a:endParaRPr lang="ru-RU" sz="3600" b="1" kern="1200" dirty="0">
            <a:ln>
              <a:solidFill>
                <a:srgbClr val="FFF6E1"/>
              </a:solidFill>
            </a:ln>
            <a:solidFill>
              <a:srgbClr val="FFF6E1"/>
            </a:solidFill>
            <a:latin typeface="Cambria" pitchFamily="18" charset="0"/>
          </a:endParaRPr>
        </a:p>
      </dsp:txBody>
      <dsp:txXfrm>
        <a:off x="1083398" y="420448"/>
        <a:ext cx="6190094" cy="1941328"/>
      </dsp:txXfrm>
    </dsp:sp>
    <dsp:sp modelId="{B778E6B4-C77A-429D-96BC-3265D44E66A2}">
      <dsp:nvSpPr>
        <dsp:cNvPr id="0" name=""/>
        <dsp:cNvSpPr/>
      </dsp:nvSpPr>
      <dsp:spPr>
        <a:xfrm rot="3264018">
          <a:off x="4743298" y="2808442"/>
          <a:ext cx="1602551" cy="981761"/>
        </a:xfrm>
        <a:prstGeom prst="rightArrow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>
            <a:latin typeface="Cambria" pitchFamily="18" charset="0"/>
          </a:endParaRPr>
        </a:p>
      </dsp:txBody>
      <dsp:txXfrm>
        <a:off x="5037826" y="3004794"/>
        <a:ext cx="1013495" cy="589057"/>
      </dsp:txXfrm>
    </dsp:sp>
    <dsp:sp modelId="{06417B51-8AEE-4AC8-B84A-FA927F449787}">
      <dsp:nvSpPr>
        <dsp:cNvPr id="0" name=""/>
        <dsp:cNvSpPr/>
      </dsp:nvSpPr>
      <dsp:spPr>
        <a:xfrm>
          <a:off x="5031112" y="4176471"/>
          <a:ext cx="3350887" cy="1491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30436A"/>
              </a:solidFill>
              <a:latin typeface="Cambria" pitchFamily="18" charset="0"/>
            </a:rPr>
            <a:t>ДОКТОРАНТЫ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30436A"/>
              </a:solidFill>
              <a:latin typeface="Cambria" pitchFamily="18" charset="0"/>
            </a:rPr>
            <a:t>– 3 диссертации</a:t>
          </a:r>
          <a:endParaRPr lang="ru-RU" sz="2900" b="1" kern="1200" dirty="0">
            <a:solidFill>
              <a:srgbClr val="30436A"/>
            </a:solidFill>
            <a:latin typeface="Cambria" pitchFamily="18" charset="0"/>
          </a:endParaRPr>
        </a:p>
      </dsp:txBody>
      <dsp:txXfrm>
        <a:off x="5074806" y="4220165"/>
        <a:ext cx="3263499" cy="1404427"/>
      </dsp:txXfrm>
    </dsp:sp>
    <dsp:sp modelId="{F3C32BC8-9648-4588-8712-CC0162AB2C05}">
      <dsp:nvSpPr>
        <dsp:cNvPr id="0" name=""/>
        <dsp:cNvSpPr/>
      </dsp:nvSpPr>
      <dsp:spPr>
        <a:xfrm rot="10849664">
          <a:off x="3388509" y="2807669"/>
          <a:ext cx="1601347" cy="92522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660033"/>
            </a:solidFill>
            <a:latin typeface="Cambria" pitchFamily="18" charset="0"/>
          </a:endParaRPr>
        </a:p>
      </dsp:txBody>
      <dsp:txXfrm rot="10800000">
        <a:off x="3388509" y="2807669"/>
        <a:ext cx="1601347" cy="925229"/>
      </dsp:txXfrm>
    </dsp:sp>
    <dsp:sp modelId="{842D7A6E-993E-4A63-8B43-21399B9FB897}">
      <dsp:nvSpPr>
        <dsp:cNvPr id="0" name=""/>
        <dsp:cNvSpPr/>
      </dsp:nvSpPr>
      <dsp:spPr>
        <a:xfrm>
          <a:off x="14520" y="4104454"/>
          <a:ext cx="3414706" cy="1491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30436A"/>
              </a:solidFill>
              <a:latin typeface="Cambria" pitchFamily="18" charset="0"/>
            </a:rPr>
            <a:t>АСПИРАНТЫ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30436A"/>
              </a:solidFill>
              <a:latin typeface="Cambria" pitchFamily="18" charset="0"/>
            </a:rPr>
            <a:t>– 26 диссертаций</a:t>
          </a:r>
          <a:endParaRPr lang="ru-RU" sz="2900" b="1" kern="1200" dirty="0">
            <a:solidFill>
              <a:srgbClr val="30436A"/>
            </a:solidFill>
            <a:latin typeface="Cambria" pitchFamily="18" charset="0"/>
          </a:endParaRPr>
        </a:p>
      </dsp:txBody>
      <dsp:txXfrm>
        <a:off x="58214" y="4148148"/>
        <a:ext cx="3327318" cy="1404427"/>
      </dsp:txXfrm>
    </dsp:sp>
    <dsp:sp modelId="{71B5DF91-4A2F-40E3-9E49-D1F38DD69F34}">
      <dsp:nvSpPr>
        <dsp:cNvPr id="0" name=""/>
        <dsp:cNvSpPr/>
      </dsp:nvSpPr>
      <dsp:spPr>
        <a:xfrm rot="18322818">
          <a:off x="2125448" y="2782148"/>
          <a:ext cx="1446922" cy="962332"/>
        </a:xfrm>
        <a:prstGeom prst="leftArrow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>
            <a:latin typeface="Cambria" pitchFamily="18" charset="0"/>
          </a:endParaRPr>
        </a:p>
      </dsp:txBody>
      <dsp:txXfrm>
        <a:off x="2414148" y="2974614"/>
        <a:ext cx="869522" cy="57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72D95-4E89-4FC6-8AEC-518B4B7FAA0F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1ED7-2512-46DB-AB74-52D22F41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8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C775-880C-44CB-8AE2-3269D895F2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10F0-22F4-44BC-9418-29B3E4077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7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8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5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3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BED12-9A0F-4F2C-A8F7-9D199E312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jpeg"/><Relationship Id="rId4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5" y="2132856"/>
            <a:ext cx="7992889" cy="2736304"/>
          </a:xfrm>
          <a:ln w="85725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200" b="1" i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  <a:t>РЕЗУЛЬТАТЫ </a:t>
            </a:r>
            <a:br>
              <a:rPr lang="ru-RU" sz="3200" b="1" i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</a:br>
            <a:r>
              <a:rPr lang="ru-RU" sz="3200" b="1" dirty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  <a:t> </a:t>
            </a:r>
            <a:r>
              <a:rPr lang="ru-RU" sz="3200" b="1" i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  <a:t>НАУЧНО-ИССЛЕДОВАТЕЛЬСКОЙ </a:t>
            </a:r>
            <a:br>
              <a:rPr lang="ru-RU" sz="3200" b="1" i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</a:br>
            <a:r>
              <a:rPr lang="ru-RU" sz="3200" b="1" i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  <a:t>И ИННОВАЦИОННОЙ </a:t>
            </a:r>
            <a:br>
              <a:rPr lang="ru-RU" sz="3200" b="1" i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</a:br>
            <a:r>
              <a:rPr lang="ru-RU" sz="3200" b="1" i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rial"/>
              </a:rPr>
              <a:t>ДЕЯТЕЛЬНОСТИ РГЭУ (РИНХ) в 2016 году</a:t>
            </a:r>
            <a:endParaRPr lang="ru-RU" sz="3200" b="1" i="0" dirty="0">
              <a:ln w="18000">
                <a:solidFill>
                  <a:srgbClr val="660033"/>
                </a:solidFill>
                <a:prstDash val="solid"/>
                <a:miter lim="800000"/>
              </a:ln>
              <a:solidFill>
                <a:srgbClr val="6600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336210" cy="936104"/>
          </a:xfrm>
        </p:spPr>
        <p:txBody>
          <a:bodyPr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Cambria" pitchFamily="18" charset="0"/>
              </a:rPr>
              <a:t>Проректор по научной работе и инновациям 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Cambria" pitchFamily="18" charset="0"/>
              </a:rPr>
              <a:t>д.э.н., профессор Н.Г. ВОВЧЕНКО</a:t>
            </a:r>
            <a:endParaRPr lang="ru-RU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2" descr="C:\Documents and Settings\niirgeu\Рабочий стол\Логотип РИНХ 85 ле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4" y="-171400"/>
            <a:ext cx="5510708" cy="2664296"/>
          </a:xfrm>
          <a:prstGeom prst="rect">
            <a:avLst/>
          </a:prstGeom>
          <a:noFill/>
          <a:extLst/>
        </p:spPr>
      </p:pic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660"/>
            <a:ext cx="155667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093296"/>
            <a:ext cx="9144000" cy="75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</a:pP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30436A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</a:pP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5394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200" b="1" dirty="0" smtClean="0">
                <a:solidFill>
                  <a:srgbClr val="FFF6E1"/>
                </a:solidFill>
                <a:effectLst/>
                <a:latin typeface="Cambria" pitchFamily="18" charset="0"/>
              </a:rPr>
              <a:t> 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Кадровый потенциал</a:t>
            </a:r>
            <a:endParaRPr lang="ru-RU" sz="32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446654"/>
            <a:ext cx="3096344" cy="11182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Доктора наук, профессора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137</a:t>
            </a:r>
            <a:r>
              <a:rPr lang="ru-RU" b="1" dirty="0" smtClean="0">
                <a:latin typeface="Cambria" pitchFamily="18" charset="0"/>
              </a:rPr>
              <a:t> чел.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076056" y="1471063"/>
            <a:ext cx="3024336" cy="10938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b="1" dirty="0" smtClean="0">
                <a:latin typeface="Cambria" pitchFamily="18" charset="0"/>
              </a:rPr>
              <a:t>Кандидаты наук, доценты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341</a:t>
            </a:r>
            <a:r>
              <a:rPr lang="ru-RU" sz="1800" b="1" dirty="0" smtClean="0">
                <a:latin typeface="Cambria" pitchFamily="18" charset="0"/>
              </a:rPr>
              <a:t> чел.</a:t>
            </a:r>
            <a:endParaRPr lang="ru-RU" sz="1800" b="1" dirty="0">
              <a:latin typeface="Cambria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943708" y="3429000"/>
            <a:ext cx="4716524" cy="720080"/>
          </a:xfrm>
          <a:prstGeom prst="round2Same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Заслуженные деятели науки РФ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68" y="1522914"/>
            <a:ext cx="2047800" cy="208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43708" y="4149080"/>
            <a:ext cx="4716524" cy="230425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b="1" dirty="0" smtClean="0">
                <a:latin typeface="Cambria" pitchFamily="18" charset="0"/>
              </a:rPr>
              <a:t>АЛЬБЕКОВ Адам </a:t>
            </a:r>
            <a:r>
              <a:rPr lang="ru-RU" b="1" dirty="0" err="1" smtClean="0">
                <a:latin typeface="Cambria" pitchFamily="18" charset="0"/>
              </a:rPr>
              <a:t>Умарович</a:t>
            </a:r>
            <a:endParaRPr lang="ru-RU" b="1" dirty="0" smtClean="0">
              <a:latin typeface="Cambria" pitchFamily="18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latin typeface="Cambria" pitchFamily="18" charset="0"/>
              </a:rPr>
              <a:t>КУЗНЕЦОВ Николай Геннадьевич</a:t>
            </a:r>
          </a:p>
          <a:p>
            <a:pPr algn="ctr">
              <a:lnSpc>
                <a:spcPts val="3000"/>
              </a:lnSpc>
            </a:pPr>
            <a:r>
              <a:rPr lang="ru-RU" b="1" dirty="0" smtClean="0">
                <a:latin typeface="Cambria" pitchFamily="18" charset="0"/>
              </a:rPr>
              <a:t>ДОЛЯТОВСКИЙ Валерий </a:t>
            </a:r>
            <a:r>
              <a:rPr lang="ru-RU" b="1" dirty="0" err="1" smtClean="0">
                <a:latin typeface="Cambria" pitchFamily="18" charset="0"/>
              </a:rPr>
              <a:t>Анастасиевич</a:t>
            </a:r>
            <a:endParaRPr lang="ru-RU" b="1" dirty="0" smtClean="0">
              <a:latin typeface="Cambria" pitchFamily="18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latin typeface="Cambria" pitchFamily="18" charset="0"/>
              </a:rPr>
              <a:t>ЗОЛОТАРЕВ Владимир Семенович</a:t>
            </a:r>
          </a:p>
          <a:p>
            <a:pPr algn="ctr">
              <a:lnSpc>
                <a:spcPts val="3000"/>
              </a:lnSpc>
            </a:pPr>
            <a:r>
              <a:rPr lang="ru-RU" b="1" dirty="0" smtClean="0">
                <a:latin typeface="Cambria" pitchFamily="18" charset="0"/>
              </a:rPr>
              <a:t>НИВОРОЖКИНА Людмила Ивановна</a:t>
            </a:r>
          </a:p>
          <a:p>
            <a:pPr algn="ctr">
              <a:lnSpc>
                <a:spcPts val="3000"/>
              </a:lnSpc>
            </a:pPr>
            <a:r>
              <a:rPr lang="ru-RU" b="1" dirty="0" smtClean="0">
                <a:latin typeface="Cambria" pitchFamily="18" charset="0"/>
              </a:rPr>
              <a:t>УСЕНКО Людмила </a:t>
            </a:r>
            <a:r>
              <a:rPr lang="ru-RU" b="1" dirty="0">
                <a:latin typeface="Cambria" pitchFamily="18" charset="0"/>
              </a:rPr>
              <a:t>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976850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  <a:solidFill>
            <a:srgbClr val="415B8F"/>
          </a:solidFill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Выполнено </a:t>
            </a: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/>
            </a:r>
            <a:b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</a:br>
            <a:r>
              <a:rPr lang="ru-RU" sz="40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162</a:t>
            </a: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научно-исследовательские работы </a:t>
            </a:r>
            <a:b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</a:b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на сумму </a:t>
            </a:r>
            <a:r>
              <a:rPr lang="ru-RU" sz="40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37 123,6 </a:t>
            </a: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тыс.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руб.:</a:t>
            </a:r>
            <a:endParaRPr lang="ru-RU" sz="36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latin typeface="Cambria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type="body" sz="quarter" idx="10"/>
          </p:nvPr>
        </p:nvSpPr>
        <p:spPr>
          <a:xfrm>
            <a:off x="395536" y="2636912"/>
            <a:ext cx="8382000" cy="3736407"/>
          </a:xfrm>
        </p:spPr>
        <p:txBody>
          <a:bodyPr anchor="ctr">
            <a:normAutofit lnSpcReduction="1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b="1" u="sng" dirty="0" smtClean="0">
                <a:solidFill>
                  <a:srgbClr val="660033"/>
                </a:solidFill>
                <a:latin typeface="Cambria" pitchFamily="18" charset="0"/>
              </a:rPr>
              <a:t>136 </a:t>
            </a:r>
            <a:r>
              <a:rPr lang="ru-RU" b="1" u="sng" dirty="0">
                <a:solidFill>
                  <a:srgbClr val="660033"/>
                </a:solidFill>
                <a:latin typeface="Cambria" pitchFamily="18" charset="0"/>
              </a:rPr>
              <a:t>хоздоговорных НИР </a:t>
            </a:r>
            <a:endParaRPr lang="ru-RU" b="1" u="sng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latin typeface="Cambria" pitchFamily="18" charset="0"/>
              </a:rPr>
              <a:t>на </a:t>
            </a:r>
            <a:r>
              <a:rPr lang="ru-RU" b="1" dirty="0">
                <a:latin typeface="Cambria" pitchFamily="18" charset="0"/>
              </a:rPr>
              <a:t>сумму </a:t>
            </a:r>
            <a:r>
              <a:rPr lang="ru-RU" b="1" dirty="0" smtClean="0">
                <a:latin typeface="Cambria" pitchFamily="18" charset="0"/>
              </a:rPr>
              <a:t>28 389,2 </a:t>
            </a:r>
            <a:r>
              <a:rPr lang="ru-RU" b="1" dirty="0">
                <a:latin typeface="Cambria" pitchFamily="18" charset="0"/>
              </a:rPr>
              <a:t>тыс. руб</a:t>
            </a:r>
            <a:r>
              <a:rPr lang="ru-RU" b="1" dirty="0" smtClean="0">
                <a:latin typeface="Cambria" pitchFamily="18" charset="0"/>
              </a:rPr>
              <a:t>.;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b="1" u="sng" dirty="0" smtClean="0">
                <a:solidFill>
                  <a:srgbClr val="660033"/>
                </a:solidFill>
                <a:latin typeface="Cambria" pitchFamily="18" charset="0"/>
              </a:rPr>
              <a:t>15 </a:t>
            </a:r>
            <a:r>
              <a:rPr lang="ru-RU" b="1" u="sng" dirty="0">
                <a:solidFill>
                  <a:srgbClr val="660033"/>
                </a:solidFill>
                <a:latin typeface="Cambria" pitchFamily="18" charset="0"/>
              </a:rPr>
              <a:t>грантов РГНФ и РФФИ </a:t>
            </a:r>
            <a:endParaRPr lang="ru-RU" b="1" u="sng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latin typeface="Cambria" pitchFamily="18" charset="0"/>
              </a:rPr>
              <a:t>на </a:t>
            </a:r>
            <a:r>
              <a:rPr lang="ru-RU" b="1" dirty="0">
                <a:latin typeface="Cambria" pitchFamily="18" charset="0"/>
              </a:rPr>
              <a:t>сумму 5880,0 тыс. руб</a:t>
            </a:r>
            <a:r>
              <a:rPr lang="ru-RU" b="1" dirty="0" smtClean="0">
                <a:latin typeface="Cambria" pitchFamily="18" charset="0"/>
              </a:rPr>
              <a:t>.;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b="1" u="sng" dirty="0">
                <a:solidFill>
                  <a:srgbClr val="660033"/>
                </a:solidFill>
                <a:latin typeface="Cambria" pitchFamily="18" charset="0"/>
              </a:rPr>
              <a:t>11 </a:t>
            </a:r>
            <a:r>
              <a:rPr lang="ru-RU" b="1" u="sng" dirty="0" smtClean="0">
                <a:solidFill>
                  <a:srgbClr val="660033"/>
                </a:solidFill>
                <a:latin typeface="Cambria" pitchFamily="18" charset="0"/>
              </a:rPr>
              <a:t>работ за </a:t>
            </a:r>
            <a:r>
              <a:rPr lang="ru-RU" b="1" u="sng" dirty="0">
                <a:solidFill>
                  <a:srgbClr val="660033"/>
                </a:solidFill>
                <a:latin typeface="Cambria" pitchFamily="18" charset="0"/>
              </a:rPr>
              <a:t>счет собственных средств </a:t>
            </a:r>
            <a:endParaRPr lang="ru-RU" b="1" u="sng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latin typeface="Cambria" pitchFamily="18" charset="0"/>
              </a:rPr>
              <a:t>на </a:t>
            </a:r>
            <a:r>
              <a:rPr lang="ru-RU" b="1" dirty="0">
                <a:latin typeface="Cambria" pitchFamily="18" charset="0"/>
              </a:rPr>
              <a:t>сумму более 3500,0 тыс. руб.</a:t>
            </a: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315416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504435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Объемы НИР, </a:t>
            </a:r>
            <a:r>
              <a:rPr lang="ru-RU" sz="40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выполненных на </a:t>
            </a: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</a:t>
            </a:r>
            <a:b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40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      </a:t>
            </a: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факультетах, </a:t>
            </a: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тыс. 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27298713"/>
              </p:ext>
            </p:extLst>
          </p:nvPr>
        </p:nvGraphicFramePr>
        <p:xfrm>
          <a:off x="251520" y="1340768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315416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42781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Факультет торгового дела</a:t>
            </a:r>
            <a:endParaRPr lang="ru-RU" sz="36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98903788"/>
              </p:ext>
            </p:extLst>
          </p:nvPr>
        </p:nvGraphicFramePr>
        <p:xfrm>
          <a:off x="251520" y="1340768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19016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56"/>
            <a:ext cx="9144000" cy="1184895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Факультет экономики </a:t>
            </a:r>
            <a:b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 финансов</a:t>
            </a:r>
            <a:endParaRPr lang="ru-RU" sz="36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74754274"/>
              </p:ext>
            </p:extLst>
          </p:nvPr>
        </p:nvGraphicFramePr>
        <p:xfrm>
          <a:off x="179512" y="126876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1435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1844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Учетно-экономический </a:t>
            </a:r>
            <a:b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факультет</a:t>
            </a:r>
            <a:endParaRPr lang="ru-RU" sz="36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8667884"/>
              </p:ext>
            </p:extLst>
          </p:nvPr>
        </p:nvGraphicFramePr>
        <p:xfrm>
          <a:off x="251520" y="1268760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658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5794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Факультет компьютерных 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технологий и информационной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безопасности</a:t>
            </a:r>
            <a:endParaRPr lang="ru-RU" sz="32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0044825"/>
              </p:ext>
            </p:extLst>
          </p:nvPr>
        </p:nvGraphicFramePr>
        <p:xfrm>
          <a:off x="251520" y="1556792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" y="-171400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5657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8184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Факультет менеджмента 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и предпринимательства</a:t>
            </a:r>
            <a:endParaRPr lang="ru-RU" sz="32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4766027"/>
              </p:ext>
            </p:extLst>
          </p:nvPr>
        </p:nvGraphicFramePr>
        <p:xfrm>
          <a:off x="107504" y="1412776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4029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2688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Юридический факультет</a:t>
            </a:r>
            <a:endParaRPr lang="ru-RU" sz="32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289470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550879"/>
              </p:ext>
            </p:extLst>
          </p:nvPr>
        </p:nvGraphicFramePr>
        <p:xfrm>
          <a:off x="251520" y="1196752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09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Факультет лингвистики </a:t>
            </a:r>
            <a:b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и журналистики</a:t>
            </a:r>
            <a:endParaRPr lang="ru-RU" sz="36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56314967"/>
              </p:ext>
            </p:extLst>
          </p:nvPr>
        </p:nvGraphicFramePr>
        <p:xfrm>
          <a:off x="107504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98995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23166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600" b="1" dirty="0" smtClean="0">
                <a:ln w="10541" cmpd="sng">
                  <a:solidFill>
                    <a:srgbClr val="FFF6E1"/>
                  </a:solidFill>
                  <a:prstDash val="solid"/>
                </a:ln>
                <a:solidFill>
                  <a:srgbClr val="FFF6E1"/>
                </a:solidFill>
                <a:latin typeface="Cambria" pitchFamily="18" charset="0"/>
              </a:rPr>
              <a:t>             Сотрудничество с предприятиями</a:t>
            </a:r>
            <a:br>
              <a:rPr lang="ru-RU" sz="3600" b="1" dirty="0" smtClean="0">
                <a:ln w="10541" cmpd="sng">
                  <a:solidFill>
                    <a:srgbClr val="FFF6E1"/>
                  </a:solidFill>
                  <a:prstDash val="solid"/>
                </a:ln>
                <a:solidFill>
                  <a:srgbClr val="FFF6E1"/>
                </a:solidFill>
                <a:latin typeface="Cambria" pitchFamily="18" charset="0"/>
              </a:rPr>
            </a:br>
            <a:r>
              <a:rPr lang="ru-RU" sz="3600" b="1" dirty="0">
                <a:ln w="10541" cmpd="sng">
                  <a:solidFill>
                    <a:srgbClr val="FFF6E1"/>
                  </a:solidFill>
                  <a:prstDash val="solid"/>
                </a:ln>
                <a:solidFill>
                  <a:srgbClr val="FFF6E1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rgbClr val="FFF6E1"/>
                  </a:solidFill>
                  <a:prstDash val="solid"/>
                </a:ln>
                <a:solidFill>
                  <a:srgbClr val="FFF6E1"/>
                </a:solidFill>
                <a:latin typeface="Cambria" pitchFamily="18" charset="0"/>
              </a:rPr>
              <a:t>             реального сектора экономики</a:t>
            </a:r>
            <a:endParaRPr lang="ru-RU" sz="3600" b="1" dirty="0">
              <a:ln w="10541" cmpd="sng">
                <a:solidFill>
                  <a:srgbClr val="FFF6E1"/>
                </a:solidFill>
                <a:prstDash val="solid"/>
              </a:ln>
              <a:solidFill>
                <a:srgbClr val="FFF6E1"/>
              </a:solidFill>
              <a:latin typeface="Cambria" pitchFamily="18" charset="0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544744" cy="4608512"/>
          </a:xfrm>
        </p:spPr>
        <p:txBody>
          <a:bodyPr>
            <a:normAutofit fontScale="92500" lnSpcReduction="10000"/>
          </a:bodyPr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Cambria" pitchFamily="18" charset="0"/>
              </a:rPr>
              <a:t>ПАО </a:t>
            </a:r>
            <a:r>
              <a:rPr lang="ru-RU" sz="2800" b="1" dirty="0">
                <a:latin typeface="Cambria" pitchFamily="18" charset="0"/>
              </a:rPr>
              <a:t>«Роствертол» </a:t>
            </a:r>
            <a:r>
              <a:rPr lang="ru-RU" sz="2800" b="1" dirty="0" smtClean="0">
                <a:latin typeface="Cambria" pitchFamily="18" charset="0"/>
              </a:rPr>
              <a:t>- 1 250,0 </a:t>
            </a:r>
            <a:r>
              <a:rPr lang="ru-RU" sz="2800" b="1" dirty="0">
                <a:latin typeface="Cambria" pitchFamily="18" charset="0"/>
              </a:rPr>
              <a:t>тыс. руб</a:t>
            </a:r>
            <a:r>
              <a:rPr lang="ru-RU" sz="2800" b="1" dirty="0" smtClean="0">
                <a:latin typeface="Cambria" pitchFamily="18" charset="0"/>
              </a:rPr>
              <a:t>.; </a:t>
            </a: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Cambria" pitchFamily="18" charset="0"/>
              </a:rPr>
              <a:t>ООО </a:t>
            </a:r>
            <a:r>
              <a:rPr lang="ru-RU" sz="2800" b="1" dirty="0">
                <a:latin typeface="Cambria" pitchFamily="18" charset="0"/>
              </a:rPr>
              <a:t>«</a:t>
            </a:r>
            <a:r>
              <a:rPr lang="ru-RU" sz="2800" b="1" dirty="0" err="1">
                <a:latin typeface="Cambria" pitchFamily="18" charset="0"/>
              </a:rPr>
              <a:t>Югросинвест</a:t>
            </a:r>
            <a:r>
              <a:rPr lang="ru-RU" sz="2800" b="1" dirty="0">
                <a:latin typeface="Cambria" pitchFamily="18" charset="0"/>
              </a:rPr>
              <a:t>» </a:t>
            </a:r>
            <a:r>
              <a:rPr lang="ru-RU" sz="2800" b="1" dirty="0" smtClean="0">
                <a:latin typeface="Cambria" pitchFamily="18" charset="0"/>
              </a:rPr>
              <a:t> - 430,0 </a:t>
            </a:r>
            <a:r>
              <a:rPr lang="ru-RU" sz="2800" b="1" dirty="0">
                <a:latin typeface="Cambria" pitchFamily="18" charset="0"/>
              </a:rPr>
              <a:t>тыс. руб</a:t>
            </a:r>
            <a:r>
              <a:rPr lang="ru-RU" sz="2800" b="1" dirty="0" smtClean="0">
                <a:latin typeface="Cambria" pitchFamily="18" charset="0"/>
              </a:rPr>
              <a:t>.; </a:t>
            </a: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Cambria" pitchFamily="18" charset="0"/>
              </a:rPr>
              <a:t>ООО </a:t>
            </a:r>
            <a:r>
              <a:rPr lang="ru-RU" sz="2800" b="1" dirty="0">
                <a:latin typeface="Cambria" pitchFamily="18" charset="0"/>
              </a:rPr>
              <a:t>«Флоренция</a:t>
            </a:r>
            <a:r>
              <a:rPr lang="ru-RU" sz="2800" b="1" dirty="0" smtClean="0">
                <a:latin typeface="Cambria" pitchFamily="18" charset="0"/>
              </a:rPr>
              <a:t>» - 770,0 </a:t>
            </a:r>
            <a:r>
              <a:rPr lang="ru-RU" sz="2800" b="1" dirty="0">
                <a:latin typeface="Cambria" pitchFamily="18" charset="0"/>
              </a:rPr>
              <a:t>тыс. руб</a:t>
            </a:r>
            <a:r>
              <a:rPr lang="ru-RU" sz="2800" b="1" dirty="0" smtClean="0">
                <a:latin typeface="Cambria" pitchFamily="18" charset="0"/>
              </a:rPr>
              <a:t>.; </a:t>
            </a: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latin typeface="Cambria" pitchFamily="18" charset="0"/>
              </a:rPr>
              <a:t>ООО </a:t>
            </a:r>
            <a:r>
              <a:rPr lang="ru-RU" sz="2800" b="1" dirty="0">
                <a:latin typeface="Cambria" pitchFamily="18" charset="0"/>
              </a:rPr>
              <a:t>«Галактика» </a:t>
            </a:r>
            <a:r>
              <a:rPr lang="ru-RU" sz="2800" b="1" dirty="0" smtClean="0">
                <a:latin typeface="Cambria" pitchFamily="18" charset="0"/>
              </a:rPr>
              <a:t>- 3 000,0 </a:t>
            </a:r>
            <a:r>
              <a:rPr lang="ru-RU" sz="2800" b="1" dirty="0">
                <a:latin typeface="Cambria" pitchFamily="18" charset="0"/>
              </a:rPr>
              <a:t>тыс. руб</a:t>
            </a:r>
            <a:r>
              <a:rPr lang="ru-RU" sz="2800" b="1" dirty="0" smtClean="0">
                <a:latin typeface="Cambria" pitchFamily="18" charset="0"/>
              </a:rPr>
              <a:t>.;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>
                <a:latin typeface="Cambria" pitchFamily="18" charset="0"/>
              </a:rPr>
              <a:t>ООО </a:t>
            </a:r>
            <a:r>
              <a:rPr lang="ru-RU" sz="2800" b="1" dirty="0" smtClean="0">
                <a:latin typeface="Cambria" pitchFamily="18" charset="0"/>
              </a:rPr>
              <a:t>«</a:t>
            </a:r>
            <a:r>
              <a:rPr lang="ru-RU" sz="2800" b="1" dirty="0" err="1" smtClean="0">
                <a:latin typeface="Cambria" pitchFamily="18" charset="0"/>
              </a:rPr>
              <a:t>РосАгро</a:t>
            </a:r>
            <a:r>
              <a:rPr lang="ru-RU" sz="2800" b="1" dirty="0" smtClean="0">
                <a:latin typeface="Cambria" pitchFamily="18" charset="0"/>
              </a:rPr>
              <a:t>» - 500,0 тыс. руб.;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>
                <a:latin typeface="Cambria" pitchFamily="18" charset="0"/>
              </a:rPr>
              <a:t>ООО «Нижегородский институт прикладных технологий» </a:t>
            </a:r>
            <a:r>
              <a:rPr lang="ru-RU" sz="2800" b="1" dirty="0" smtClean="0">
                <a:latin typeface="Cambria" pitchFamily="18" charset="0"/>
              </a:rPr>
              <a:t>- 500,0 тыс. руб.;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>
                <a:latin typeface="Cambria" pitchFamily="18" charset="0"/>
              </a:rPr>
              <a:t>ООО "</a:t>
            </a:r>
            <a:r>
              <a:rPr lang="ru-RU" sz="2800" b="1" dirty="0" err="1">
                <a:latin typeface="Cambria" pitchFamily="18" charset="0"/>
              </a:rPr>
              <a:t>Крымгенстрой</a:t>
            </a:r>
            <a:r>
              <a:rPr lang="ru-RU" sz="2800" b="1" dirty="0">
                <a:latin typeface="Cambria" pitchFamily="18" charset="0"/>
              </a:rPr>
              <a:t>" </a:t>
            </a:r>
            <a:r>
              <a:rPr lang="ru-RU" sz="2800" b="1" dirty="0" smtClean="0">
                <a:latin typeface="Cambria" pitchFamily="18" charset="0"/>
              </a:rPr>
              <a:t>– 500,0 тыс. руб. и др.</a:t>
            </a:r>
            <a:endParaRPr lang="ru-RU" sz="2800" b="1" i="0" dirty="0" smtClean="0">
              <a:latin typeface="Cambria" pitchFamily="18" charset="0"/>
            </a:endParaRP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6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202470"/>
            <a:ext cx="9144000" cy="65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Объем НИР, выполненных </a:t>
            </a:r>
            <a:b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в филиалах,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тыс</a:t>
            </a: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56749623"/>
              </p:ext>
            </p:extLst>
          </p:nvPr>
        </p:nvGraphicFramePr>
        <p:xfrm>
          <a:off x="179512" y="1340768"/>
          <a:ext cx="871296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9479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 Структура финансируемых НИР  </a:t>
            </a:r>
            <a:b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 в 2015-2016 гг. в головном вузе</a:t>
            </a:r>
            <a:endParaRPr lang="ru-RU" sz="36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47576450"/>
              </p:ext>
            </p:extLst>
          </p:nvPr>
        </p:nvGraphicFramePr>
        <p:xfrm>
          <a:off x="179512" y="1844824"/>
          <a:ext cx="46085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1231904"/>
              </p:ext>
            </p:extLst>
          </p:nvPr>
        </p:nvGraphicFramePr>
        <p:xfrm>
          <a:off x="4427984" y="1844824"/>
          <a:ext cx="46085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4894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762372"/>
          </a:xfrm>
          <a:solidFill>
            <a:srgbClr val="415B8F"/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39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Гранты РГНФ</a:t>
            </a:r>
            <a:endParaRPr lang="ru-RU" sz="39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99095"/>
              </p:ext>
            </p:extLst>
          </p:nvPr>
        </p:nvGraphicFramePr>
        <p:xfrm>
          <a:off x="0" y="764703"/>
          <a:ext cx="9144000" cy="613185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6300907"/>
                <a:gridCol w="1633969"/>
                <a:gridCol w="1209124"/>
              </a:tblGrid>
              <a:tr h="520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НАИМЕНОВАНИЕ ГРАНТА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РУКОВОДИТЕЛЬ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СУММА,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руб.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52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16-02-00035/15 «Риск фальсификации финансовой отчетности и его оценка в процессе внешнего аудита»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С.В. </a:t>
                      </a:r>
                      <a:r>
                        <a:rPr lang="ru-RU" sz="1300" dirty="0" err="1" smtClean="0">
                          <a:effectLst/>
                          <a:latin typeface="Cambria" pitchFamily="18" charset="0"/>
                        </a:rPr>
                        <a:t>Арженовский</a:t>
                      </a:r>
                      <a:endParaRPr lang="ru-RU" sz="13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УЭФ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360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41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16-04-00037/15 «Современный русский язык: проблемы экологии и нормы»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Э.Г. </a:t>
                      </a: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Куликова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ФЛиЖ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405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65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15-06-00039/15 «Подготовка будущих социальных педагогов в современном контексте профессионализации социально-педагогической деятельности»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М.П. </a:t>
                      </a: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Целых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405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52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16-06-00028/15 «История и современное состояние музыкального образования во Франции»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Л.А. </a:t>
                      </a:r>
                      <a:r>
                        <a:rPr lang="ru-RU" sz="1300" dirty="0" err="1" smtClean="0">
                          <a:effectLst/>
                          <a:latin typeface="Cambria" pitchFamily="18" charset="0"/>
                        </a:rPr>
                        <a:t>Бурякова</a:t>
                      </a:r>
                      <a:endParaRPr lang="ru-RU" sz="13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315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692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15-04-00057/15 «Имплицитная сторона механизма сочетаемости как фиксация связей русской языковой картины мира (ассоциативный качественно-количественный аспект)»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С.Г. </a:t>
                      </a: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Букаренко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225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52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14-04-00237/15 «Историко-культурный и символический облик провинции в творчестве А.П. Чехова»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В.В. </a:t>
                      </a: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Кондратьева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450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98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16-02-00411/15 «Развитие методологии оценки финансовой безопасности России на основе исследования воздействия макроэкономических шоков на динамику сбережений и операций населения на кредитном и валютном рынках»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Л.И. </a:t>
                      </a:r>
                      <a:r>
                        <a:rPr lang="ru-RU" sz="1300" dirty="0" err="1" smtClean="0">
                          <a:effectLst/>
                          <a:latin typeface="Cambria" pitchFamily="18" charset="0"/>
                        </a:rPr>
                        <a:t>Ниворожкина</a:t>
                      </a:r>
                      <a:endParaRPr lang="ru-RU" sz="13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УЭФ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450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739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15-33-01219/15 «Государственно-частное партнерство в России: проблемы институционального развития и противодействия злоупотреблениям властью»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Я.В. </a:t>
                      </a: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Коженко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400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52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16-33-00003/15 «Трансформация стратегий исследования динамики социальной реальности»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itchFamily="18" charset="0"/>
                        </a:rPr>
                        <a:t>В.В. </a:t>
                      </a:r>
                      <a:r>
                        <a:rPr lang="ru-RU" sz="1300" dirty="0" smtClean="0">
                          <a:effectLst/>
                          <a:latin typeface="Cambria" pitchFamily="18" charset="0"/>
                        </a:rPr>
                        <a:t>Попов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itchFamily="18" charset="0"/>
                        </a:rPr>
                        <a:t>350 </a:t>
                      </a:r>
                      <a:r>
                        <a:rPr lang="ru-RU" sz="1300" b="1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</a:tbl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" y="-243408"/>
            <a:ext cx="99061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415B8F"/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3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Гранты РФФИ</a:t>
            </a:r>
            <a:endParaRPr lang="ru-RU" sz="38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88564"/>
              </p:ext>
            </p:extLst>
          </p:nvPr>
        </p:nvGraphicFramePr>
        <p:xfrm>
          <a:off x="0" y="692696"/>
          <a:ext cx="9144000" cy="619291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300907"/>
                <a:gridCol w="1633969"/>
                <a:gridCol w="1209124"/>
              </a:tblGrid>
              <a:tr h="557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НАИМЕНОВАНИЕ ГРАНТА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РУКОВОДИТЕЛЬ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СУММА,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руб.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326" marR="36326" marT="0" marB="0" anchor="ctr"/>
                </a:tc>
              </a:tr>
              <a:tr h="80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16-31-00285/16 «Методы и модели нечеткой логики в системах принятия решений управления рисками»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С.А.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Глушенко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ФКТиИБ</a:t>
                      </a:r>
                      <a:endParaRPr lang="ru-RU" sz="18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itchFamily="18" charset="0"/>
                        </a:rPr>
                        <a:t>450 000,00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15-07-08626/16 «Комплекс программ и алгоритмов для расчета транспорта наносов и транспорта многокомпонентных взвесей на многопроцессорной вычислительной системе»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Е.А.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Проценко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8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itchFamily="18" charset="0"/>
                        </a:rPr>
                        <a:t>460 000,00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16-07-00100/16 «Компьютерные методы варьируемого кусочно-полиномиального решения дифференциальных уравнений и анализа устойчивости»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Я.Е.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Ромм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itchFamily="18" charset="0"/>
                        </a:rPr>
                        <a:t>450 000,00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1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15-01-08619/16 «Комплекс прецизионных моделей и параллельных алгоритмов для прогнозирования неблагоприятных и опасных явлений в прибрежных системах на суперкомпьютерах»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А.И. 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Сухинов</a:t>
                      </a:r>
                      <a:endParaRPr lang="ru-RU" sz="14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250 000,00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0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15-01-06324/16 «Моделирование производственных и управленческих процессов для экспресс-оценки и оптимизации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ресурсоемкости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товаров и услуг: формирование универсального методического и инструментального обеспечения»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Г.Н. 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Хубаев</a:t>
                      </a:r>
                      <a:endParaRPr lang="ru-RU" sz="1400" dirty="0" smtClean="0">
                        <a:effectLst/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ФКТиИБ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460 000,00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16-01-00098/16 «Интеллектуальная поддержка принятия решений в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недоопределенных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слабоформализуемых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средах на основе нечетких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графовых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моделей и экспертных систем»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Л.А.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Целых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Таганрог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450 000,00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-171400"/>
            <a:ext cx="7783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4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762372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Внутренние гранты</a:t>
            </a:r>
            <a:endParaRPr lang="ru-RU" sz="36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10357"/>
              </p:ext>
            </p:extLst>
          </p:nvPr>
        </p:nvGraphicFramePr>
        <p:xfrm>
          <a:off x="-1" y="762468"/>
          <a:ext cx="9144001" cy="625438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121190"/>
                <a:gridCol w="1578885"/>
                <a:gridCol w="159231"/>
                <a:gridCol w="1284695"/>
              </a:tblGrid>
              <a:tr h="496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ТЕМА ГРАНТА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НАУЧНЫЙ РУКОВОДИТЕЛЬ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ОБЪЕМ ФИН-ИЯ, РУБ.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</a:tr>
              <a:tr h="2128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ГОЛОВНОЙ ВУЗ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itchFamily="18" charset="0"/>
                        </a:rPr>
                        <a:t>01/16-вн «Социальные и правовые факторы противодействия молодёжному экстремизму в глобальном обществе»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Л.А. </a:t>
                      </a:r>
                      <a:r>
                        <a:rPr lang="ru-RU" sz="1200" dirty="0" err="1">
                          <a:effectLst/>
                          <a:latin typeface="Cambria" pitchFamily="18" charset="0"/>
                        </a:rPr>
                        <a:t>Лысакова</a:t>
                      </a: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ФЛиЖ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100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</a:tr>
              <a:tr h="2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itchFamily="18" charset="0"/>
                        </a:rPr>
                        <a:t>02/16-вн «Система финансово-правовых актов»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И.В. Рукавишникова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ЮФ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100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</a:tr>
              <a:tr h="42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itchFamily="18" charset="0"/>
                        </a:rPr>
                        <a:t>03/16-вн «Исследование аналогов справочных изданий как элемента бренда организаций»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В.В. </a:t>
                      </a:r>
                      <a:r>
                        <a:rPr lang="ru-RU" sz="1200" dirty="0" err="1">
                          <a:effectLst/>
                          <a:latin typeface="Cambria" pitchFamily="18" charset="0"/>
                        </a:rPr>
                        <a:t>Кихтан</a:t>
                      </a: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ФЛиЖ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100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</a:tr>
              <a:tr h="42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itchFamily="18" charset="0"/>
                        </a:rPr>
                        <a:t>04/16-вн «Совершенствование аналитических процедур маркетингового анализа в организации»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В.А. </a:t>
                      </a:r>
                      <a:r>
                        <a:rPr lang="ru-RU" sz="1200" dirty="0" err="1">
                          <a:effectLst/>
                          <a:latin typeface="Cambria" pitchFamily="18" charset="0"/>
                        </a:rPr>
                        <a:t>Гузей</a:t>
                      </a: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УЭФ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100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</a:tr>
              <a:tr h="63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05/16-вн «Разработка </a:t>
                      </a:r>
                      <a:r>
                        <a:rPr lang="ru-RU" sz="1200" dirty="0" err="1">
                          <a:effectLst/>
                          <a:latin typeface="Cambria" pitchFamily="18" charset="0"/>
                        </a:rPr>
                        <a:t>Web</a:t>
                      </a: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-ориентированных информационных систем по поддержке взаимодействия технопарков с потенциальными инвесторами инновационных проектов»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И.Ю.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Шполянская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mbria" pitchFamily="18" charset="0"/>
                        </a:rPr>
                        <a:t>ФКТиИБ</a:t>
                      </a:r>
                      <a:r>
                        <a:rPr lang="ru-RU" sz="1200" b="1" dirty="0" smtClean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100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</a:tr>
              <a:tr h="63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06/16-вн «Разработка системы информационной безопасности (СИБ), позволяющей нейтрализовать возможности внутреннего нарушителя класса «легальный пользователь»»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Е.Н. Тищенко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ФКТиИБ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100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</a:tr>
              <a:tr h="44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07/16-вн «Развитие инструментария и основных направлений стратегии обеспечения финансовой безопасности коммерческой организации»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В.Ю. </a:t>
                      </a:r>
                      <a:r>
                        <a:rPr lang="ru-RU" sz="1200" dirty="0" err="1">
                          <a:effectLst/>
                          <a:latin typeface="Cambria" pitchFamily="18" charset="0"/>
                        </a:rPr>
                        <a:t>Барашьян</a:t>
                      </a: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ФМиП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100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</a:tr>
              <a:tr h="1901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ФИЛИАЛЫ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01ф/16-вн «Финансовые инструменты регулирования государственных закупок в условиях повышения эффективности расходов бюджета в системе образования»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А.В. Шмелев 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Гуково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850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 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itchFamily="18" charset="0"/>
                        </a:rPr>
                        <a:t>02ф/16-вн «Стратегический подход в управлении устойчивым развитием хозяйствующих субъектов в региональной экономике»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А.Б. </a:t>
                      </a:r>
                      <a:r>
                        <a:rPr lang="ru-RU" sz="1200" dirty="0" err="1" smtClean="0">
                          <a:effectLst/>
                          <a:latin typeface="Cambria" pitchFamily="18" charset="0"/>
                        </a:rPr>
                        <a:t>Файсканова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mbria" pitchFamily="18" charset="0"/>
                        </a:rPr>
                        <a:t>Кисловодск  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700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 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itchFamily="18" charset="0"/>
                        </a:rPr>
                        <a:t>03ф/16-вн «Исследование инструментов повышения эффективности затрат на продвижение продукции в условиях новых рыночных возможностей»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К.П. Васильев 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Миллерово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350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000 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04ф/16-вн «Исследование основных направлений повышения конкурентоспособности современных предприятий»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С.И. </a:t>
                      </a:r>
                      <a:r>
                        <a:rPr lang="ru-RU" sz="1200" dirty="0" err="1">
                          <a:effectLst/>
                          <a:latin typeface="Cambria" pitchFamily="18" charset="0"/>
                        </a:rPr>
                        <a:t>Кленицкая</a:t>
                      </a: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Миллерово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254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424 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0478" marR="204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864443" cy="8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Монографии, опубликованные 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факультетами и филиалами</a:t>
            </a:r>
            <a:endParaRPr lang="ru-RU" sz="32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844929"/>
              </p:ext>
            </p:extLst>
          </p:nvPr>
        </p:nvGraphicFramePr>
        <p:xfrm>
          <a:off x="107504" y="1124744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" y="-171400"/>
            <a:ext cx="11321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5699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Статьи ВАК, опубликованные 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факультетами и филиалами</a:t>
            </a:r>
            <a:endParaRPr lang="ru-RU" sz="32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716695"/>
              </p:ext>
            </p:extLst>
          </p:nvPr>
        </p:nvGraphicFramePr>
        <p:xfrm>
          <a:off x="179512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" y="-171401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13472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Статьи, </a:t>
            </a:r>
            <a:r>
              <a:rPr lang="en-US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индексируемы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е</a:t>
            </a:r>
            <a:r>
              <a:rPr lang="en-US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/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</a:t>
            </a:r>
            <a:r>
              <a:rPr lang="en-US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Scopus </a:t>
            </a:r>
            <a:r>
              <a:rPr lang="en-US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 Web of </a:t>
            </a:r>
            <a:r>
              <a:rPr lang="en-US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Science</a:t>
            </a:r>
            <a:endParaRPr lang="ru-RU" sz="32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pic>
        <p:nvPicPr>
          <p:cNvPr id="3" name="Рисунок 2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80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344679"/>
              </p:ext>
            </p:extLst>
          </p:nvPr>
        </p:nvGraphicFramePr>
        <p:xfrm>
          <a:off x="107504" y="1196752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11435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29076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0436A"/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Перечень журналов, индексируемых  </a:t>
            </a:r>
            <a:b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</a:t>
            </a:r>
            <a:r>
              <a:rPr lang="en-US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Scopus </a:t>
            </a:r>
            <a:r>
              <a:rPr lang="en-US" sz="28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 Web of </a:t>
            </a:r>
            <a:r>
              <a:rPr lang="en-US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Science</a:t>
            </a:r>
            <a: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, в которых были</a:t>
            </a:r>
            <a:b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опубликованы статьи ученых РГЭУ (РИНХ)</a:t>
            </a:r>
            <a:endParaRPr lang="ru-RU" sz="24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484784"/>
            <a:ext cx="4104456" cy="4968552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latin typeface="Cambria" pitchFamily="18" charset="0"/>
              </a:rPr>
              <a:t>Экономика </a:t>
            </a:r>
            <a:r>
              <a:rPr lang="ru-RU" b="1" dirty="0">
                <a:latin typeface="Cambria" pitchFamily="18" charset="0"/>
              </a:rPr>
              <a:t>и финансы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Cambria" pitchFamily="18" charset="0"/>
              </a:rPr>
              <a:t>1. </a:t>
            </a:r>
            <a:r>
              <a:rPr lang="en-US" dirty="0" smtClean="0">
                <a:latin typeface="Cambria" pitchFamily="18" charset="0"/>
              </a:rPr>
              <a:t>Actual </a:t>
            </a:r>
            <a:r>
              <a:rPr lang="en-US" sz="3300" dirty="0">
                <a:latin typeface="Cambria" pitchFamily="18" charset="0"/>
              </a:rPr>
              <a:t>Problems of Economics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2.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European </a:t>
            </a:r>
            <a:r>
              <a:rPr lang="en-US" sz="3300" dirty="0">
                <a:latin typeface="Cambria" pitchFamily="18" charset="0"/>
              </a:rPr>
              <a:t>Research Studies Journal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3.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Interfaces</a:t>
            </a:r>
            <a:endParaRPr lang="en-US" sz="3300" dirty="0"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4.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International </a:t>
            </a:r>
            <a:r>
              <a:rPr lang="en-US" sz="3300" dirty="0">
                <a:latin typeface="Cambria" pitchFamily="18" charset="0"/>
              </a:rPr>
              <a:t>Business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5.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International </a:t>
            </a:r>
            <a:r>
              <a:rPr lang="en-US" sz="3300" dirty="0">
                <a:latin typeface="Cambria" pitchFamily="18" charset="0"/>
              </a:rPr>
              <a:t>Journal of Economic Policy in Emerging Economies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6.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International </a:t>
            </a:r>
            <a:r>
              <a:rPr lang="en-US" sz="3300" dirty="0">
                <a:latin typeface="Cambria" pitchFamily="18" charset="0"/>
              </a:rPr>
              <a:t>Journal of Economics and Financial Issues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7.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International </a:t>
            </a:r>
            <a:r>
              <a:rPr lang="en-US" sz="3300" dirty="0">
                <a:latin typeface="Cambria" pitchFamily="18" charset="0"/>
              </a:rPr>
              <a:t>Journal of Education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8.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International </a:t>
            </a:r>
            <a:r>
              <a:rPr lang="en-US" sz="3300" dirty="0">
                <a:latin typeface="Cambria" pitchFamily="18" charset="0"/>
              </a:rPr>
              <a:t>Journal of Trade and Global Markets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9.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Journal </a:t>
            </a:r>
            <a:r>
              <a:rPr lang="en-US" sz="3300" dirty="0">
                <a:latin typeface="Cambria" pitchFamily="18" charset="0"/>
              </a:rPr>
              <a:t>of Advanced Research in Law and Economics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10.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Journal </a:t>
            </a:r>
            <a:r>
              <a:rPr lang="en-US" sz="3300" dirty="0">
                <a:latin typeface="Cambria" pitchFamily="18" charset="0"/>
              </a:rPr>
              <a:t>of Applied Economic Sciences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11.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Terra </a:t>
            </a:r>
            <a:r>
              <a:rPr lang="en-US" sz="3300" dirty="0" err="1">
                <a:latin typeface="Cambria" pitchFamily="18" charset="0"/>
              </a:rPr>
              <a:t>Economicus</a:t>
            </a:r>
            <a:endParaRPr lang="en-US" sz="3300" dirty="0">
              <a:latin typeface="Cambria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300" b="1" dirty="0">
                <a:latin typeface="Cambria" pitchFamily="18" charset="0"/>
              </a:rPr>
              <a:t>Технические и математические науки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latin typeface="Cambria" pitchFamily="18" charset="0"/>
              </a:rPr>
              <a:t>1. </a:t>
            </a:r>
            <a:r>
              <a:rPr lang="en-US" sz="3300" dirty="0" smtClean="0">
                <a:latin typeface="Cambria" pitchFamily="18" charset="0"/>
              </a:rPr>
              <a:t>Advanced </a:t>
            </a:r>
            <a:r>
              <a:rPr lang="en-US" sz="3300" dirty="0">
                <a:latin typeface="Cambria" pitchFamily="18" charset="0"/>
              </a:rPr>
              <a:t>Structured Materials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2.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ARPN </a:t>
            </a:r>
            <a:r>
              <a:rPr lang="en-US" sz="3300" dirty="0">
                <a:latin typeface="Cambria" pitchFamily="18" charset="0"/>
              </a:rPr>
              <a:t>Journal of Engineering and Applied Sciences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3.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International </a:t>
            </a:r>
            <a:r>
              <a:rPr lang="en-US" sz="3300" dirty="0">
                <a:latin typeface="Cambria" pitchFamily="18" charset="0"/>
              </a:rPr>
              <a:t>Journal of Applied Engineering Research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4.</a:t>
            </a:r>
            <a:r>
              <a:rPr lang="ru-RU" sz="3300" dirty="0" smtClean="0">
                <a:latin typeface="Cambria" pitchFamily="18" charset="0"/>
              </a:rPr>
              <a:t> </a:t>
            </a:r>
            <a:r>
              <a:rPr lang="en-US" sz="3300" dirty="0" smtClean="0">
                <a:latin typeface="Cambria" pitchFamily="18" charset="0"/>
              </a:rPr>
              <a:t>Journal </a:t>
            </a:r>
            <a:r>
              <a:rPr lang="en-US" sz="3300" dirty="0">
                <a:latin typeface="Cambria" pitchFamily="18" charset="0"/>
              </a:rPr>
              <a:t>Of Nano And Electronic Physics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 smtClean="0">
                <a:latin typeface="Cambria" pitchFamily="18" charset="0"/>
              </a:rPr>
              <a:t>5.</a:t>
            </a:r>
            <a:r>
              <a:rPr lang="ru-RU" sz="3300" dirty="0" smtClean="0">
                <a:latin typeface="Cambria" pitchFamily="18" charset="0"/>
              </a:rPr>
              <a:t> Владикавказский </a:t>
            </a:r>
            <a:r>
              <a:rPr lang="ru-RU" sz="3300" dirty="0">
                <a:latin typeface="Cambria" pitchFamily="18" charset="0"/>
              </a:rPr>
              <a:t>математический </a:t>
            </a:r>
            <a:r>
              <a:rPr lang="ru-RU" dirty="0" smtClean="0">
                <a:latin typeface="Cambria" pitchFamily="18" charset="0"/>
              </a:rPr>
              <a:t>журнал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1082671" cy="11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716016" y="1484784"/>
            <a:ext cx="410445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 err="1" smtClean="0">
                <a:latin typeface="Cambria" pitchFamily="18" charset="0"/>
              </a:rPr>
              <a:t>Мультидисциплинарные</a:t>
            </a:r>
            <a:endParaRPr lang="ru-RU" b="1" dirty="0" smtClean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Cambria" pitchFamily="18" charset="0"/>
              </a:rPr>
              <a:t>1. </a:t>
            </a:r>
            <a:r>
              <a:rPr lang="en-US" dirty="0" smtClean="0">
                <a:latin typeface="Cambria" pitchFamily="18" charset="0"/>
              </a:rPr>
              <a:t>Asian Social Science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2.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Central Asia and the Caucasus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3.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Contemporary Economics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4.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European Physical Journal (A-H, Plus, ST)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5.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Indian Journal of Science and Technology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6.</a:t>
            </a:r>
            <a:r>
              <a:rPr lang="ru-RU" dirty="0" smtClean="0">
                <a:latin typeface="Cambria" pitchFamily="18" charset="0"/>
              </a:rPr>
              <a:t> Серия «Известия вузов»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 smtClean="0">
                <a:latin typeface="Cambria" pitchFamily="18" charset="0"/>
              </a:rPr>
              <a:t>Лингвистика, культурология, искусствоведение, история, философия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Cambria" pitchFamily="18" charset="0"/>
              </a:rPr>
              <a:t>1. </a:t>
            </a:r>
            <a:r>
              <a:rPr lang="en-US" dirty="0" smtClean="0">
                <a:latin typeface="Cambria" pitchFamily="18" charset="0"/>
              </a:rPr>
              <a:t>Global Media Journal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2.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International Journal of Humanities and Cultural Studies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3.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Man in India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4.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Rupkatha</a:t>
            </a:r>
            <a:r>
              <a:rPr lang="en-US" dirty="0" smtClean="0">
                <a:latin typeface="Cambria" pitchFamily="18" charset="0"/>
              </a:rPr>
              <a:t> Journal on Interdisciplinary Studies in Humanities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5.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Social Sciences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6.</a:t>
            </a:r>
            <a:r>
              <a:rPr lang="ru-RU" dirty="0" smtClean="0">
                <a:latin typeface="Cambria" pitchFamily="18" charset="0"/>
              </a:rPr>
              <a:t> Былые годы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Cambria" pitchFamily="18" charset="0"/>
              </a:rPr>
              <a:t>7. Российский психологический журнал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 smtClean="0">
                <a:latin typeface="Cambria" pitchFamily="18" charset="0"/>
              </a:rPr>
              <a:t>Образование и педагогика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Cambria" pitchFamily="18" charset="0"/>
              </a:rPr>
              <a:t>1. </a:t>
            </a:r>
            <a:r>
              <a:rPr lang="en-US" dirty="0" smtClean="0">
                <a:latin typeface="Cambria" pitchFamily="18" charset="0"/>
              </a:rPr>
              <a:t>European Journal of Contemporary Education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2.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Медиаобразование</a:t>
            </a:r>
            <a:endParaRPr lang="ru-RU" dirty="0" smtClean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Cambria" pitchFamily="18" charset="0"/>
              </a:rPr>
              <a:t>3. Теория и практика физической культуры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14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fedrasvet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1"/>
            <a:ext cx="9144000" cy="15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0" y="1530772"/>
            <a:ext cx="9144000" cy="5327228"/>
          </a:xfrm>
          <a:solidFill>
            <a:srgbClr val="30436A"/>
          </a:solidFill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Зарегистрировано в 2016 г.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–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6565"/>
                </a:solidFill>
                <a:latin typeface="Cambria" pitchFamily="18" charset="0"/>
              </a:rPr>
              <a:t>2120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статей</a:t>
            </a:r>
            <a:endParaRPr lang="ru-RU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Процитировано – </a:t>
            </a:r>
            <a:r>
              <a:rPr lang="ru-RU" b="1" dirty="0" smtClean="0">
                <a:solidFill>
                  <a:srgbClr val="FF6565"/>
                </a:solidFill>
                <a:latin typeface="Cambria" pitchFamily="18" charset="0"/>
              </a:rPr>
              <a:t>168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статей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Суммарное цитирование – </a:t>
            </a:r>
            <a:r>
              <a:rPr lang="ru-RU" b="1" dirty="0" smtClean="0">
                <a:solidFill>
                  <a:srgbClr val="FF6565"/>
                </a:solidFill>
                <a:latin typeface="Cambria" pitchFamily="18" charset="0"/>
              </a:rPr>
              <a:t>518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Среднее цитирование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    на 1 статью – </a:t>
            </a:r>
            <a:r>
              <a:rPr lang="ru-RU" b="1" dirty="0" smtClean="0">
                <a:solidFill>
                  <a:srgbClr val="FF6565"/>
                </a:solidFill>
                <a:latin typeface="Cambria" pitchFamily="18" charset="0"/>
              </a:rPr>
              <a:t>0,24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52" name="Picture 4" descr="C:\Users\kafedrasveta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24" y="3695593"/>
            <a:ext cx="1882576" cy="31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34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4400" b="1" dirty="0" smtClean="0">
                <a:solidFill>
                  <a:srgbClr val="0070C0"/>
                </a:solidFill>
                <a:effectLst/>
                <a:latin typeface="Cambria" pitchFamily="18" charset="0"/>
              </a:rPr>
              <a:t>Участие в конкурсах грантов </a:t>
            </a:r>
            <a:endParaRPr lang="ru-RU" sz="4400" b="1" spc="-150" dirty="0">
              <a:solidFill>
                <a:srgbClr val="0070C0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59782"/>
              </p:ext>
            </p:extLst>
          </p:nvPr>
        </p:nvGraphicFramePr>
        <p:xfrm>
          <a:off x="0" y="1209353"/>
          <a:ext cx="9143999" cy="518466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786458"/>
                <a:gridCol w="2827950"/>
                <a:gridCol w="2529591"/>
              </a:tblGrid>
              <a:tr h="7655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Подразделение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РГНФ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РФФИ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Cambria" pitchFamily="18" charset="0"/>
                        </a:rPr>
                        <a:t>ФМиП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000" b="1" i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itchFamily="18" charset="0"/>
                        </a:rPr>
                        <a:t>ФТД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000" b="1" i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Cambria" pitchFamily="18" charset="0"/>
                        </a:rPr>
                        <a:t>ФКТиИБ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000" b="1" i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itchFamily="18" charset="0"/>
                        </a:rPr>
                        <a:t>УЭФ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000" b="1" i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Cambria" pitchFamily="18" charset="0"/>
                        </a:rPr>
                        <a:t>ФЭиФ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itchFamily="18" charset="0"/>
                        </a:rPr>
                        <a:t>ЮФ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000" b="1" i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Cambria" pitchFamily="18" charset="0"/>
                        </a:rPr>
                        <a:t>ФЛиЖ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85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mbria" pitchFamily="18" charset="0"/>
                        </a:rPr>
                        <a:t>Филиал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mbria" pitchFamily="18" charset="0"/>
                        </a:rPr>
                        <a:t>в г. Таганрог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88</a:t>
                      </a:r>
                      <a:endParaRPr lang="ru-RU" sz="2000" b="1" i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itchFamily="18" charset="0"/>
                        </a:rPr>
                        <a:t>114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2000" b="1" i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15B8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ln w="10541" cmpd="sng">
                  <a:solidFill>
                    <a:srgbClr val="FFF6E1"/>
                  </a:solidFill>
                  <a:prstDash val="solid"/>
                </a:ln>
                <a:solidFill>
                  <a:srgbClr val="FFF6E1"/>
                </a:solidFill>
                <a:latin typeface="Cambria" pitchFamily="18" charset="0"/>
              </a:rPr>
              <a:t>              Заявки на участие в конкурсах грантов</a:t>
            </a:r>
            <a:endParaRPr lang="ru-RU" sz="3600" b="1" dirty="0">
              <a:ln w="10541" cmpd="sng">
                <a:solidFill>
                  <a:srgbClr val="FFF6E1"/>
                </a:solidFill>
                <a:prstDash val="solid"/>
              </a:ln>
              <a:solidFill>
                <a:srgbClr val="FFF6E1"/>
              </a:solidFill>
              <a:latin typeface="Cambria" pitchFamily="18" charset="0"/>
              <a:cs typeface="Arial"/>
            </a:endParaRPr>
          </a:p>
        </p:txBody>
      </p:sp>
      <p:pic>
        <p:nvPicPr>
          <p:cNvPr id="6" name="Рисунок 5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6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11973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fedrasvet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fedrasveta\Desktop\Публикации РИН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132"/>
            <a:ext cx="4320480" cy="47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fedrasveta\Desktop\Цитирование РИН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97" y="1605564"/>
            <a:ext cx="420224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237312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2811341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fedrasvet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fedrasveta\Desktop\Публикации ВАК РИН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1" y="1556793"/>
            <a:ext cx="43924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fedrasveta\Desktop\Индекс Хирша РИН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3"/>
            <a:ext cx="4320480" cy="47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2907595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fedrasvet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  <p:pic>
        <p:nvPicPr>
          <p:cNvPr id="1026" name="Picture 2" descr="C:\Users\kafedrasveta\Desktop\День науки 2017\НЭБ\Безымянный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124744"/>
            <a:ext cx="5232400" cy="53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83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30436A"/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Укрупненные научные школы </a:t>
            </a:r>
            <a:endParaRPr lang="ru-RU" sz="40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2324" y="1268760"/>
            <a:ext cx="8872164" cy="5472608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900" b="1" dirty="0">
                <a:latin typeface="Cambria" pitchFamily="18" charset="0"/>
              </a:rPr>
              <a:t>«Теория и методология развития логистических систем и маркетинговых технологий» научный руководитель 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АЛЬБЕКОВ А.У.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b="1" dirty="0">
                <a:latin typeface="Cambria" pitchFamily="18" charset="0"/>
              </a:rPr>
              <a:t>«Развитие финансово-кредитной системы и ее безопасность в условиях финансовой глобализации» научные руководители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АЛИФАНОВА Е.Н., НАЛИВАЙСКИЙ В.Ю.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b="1" dirty="0">
                <a:latin typeface="Cambria" pitchFamily="18" charset="0"/>
              </a:rPr>
              <a:t>«Повышение эффективности и устойчивости финансовой системы России» научные руководители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ВОВЧЕНКО Н.Г., ИВАНОВА О.Б., РОМАНОВА Т.Ф.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900" b="1" dirty="0" smtClean="0">
                <a:latin typeface="Cambria" pitchFamily="18" charset="0"/>
              </a:rPr>
              <a:t>«</a:t>
            </a:r>
            <a:r>
              <a:rPr lang="ru-RU" sz="1900" b="1" dirty="0">
                <a:latin typeface="Cambria" pitchFamily="18" charset="0"/>
              </a:rPr>
              <a:t>Инструменты и механизмы управления социально-экономическими системами» научные </a:t>
            </a:r>
            <a:r>
              <a:rPr lang="ru-RU" sz="1900" b="1" dirty="0" smtClean="0">
                <a:latin typeface="Cambria" pitchFamily="18" charset="0"/>
              </a:rPr>
              <a:t>руководители 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ДЖУХА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В.М., </a:t>
            </a:r>
            <a:r>
              <a:rPr lang="ru-RU" sz="1900" b="1" dirty="0" smtClean="0">
                <a:latin typeface="Cambria" pitchFamily="18" charset="0"/>
              </a:rPr>
              <a:t> 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ЗОЛОТАРЕВ В.С., МИШУРОВА И.В.</a:t>
            </a:r>
            <a:endParaRPr lang="ru-RU" sz="1900" b="1" dirty="0">
              <a:solidFill>
                <a:srgbClr val="3366CC"/>
              </a:solidFill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900" b="1" dirty="0">
                <a:latin typeface="Cambria" pitchFamily="18" charset="0"/>
              </a:rPr>
              <a:t>«Развитие методологических основ и разработка прикладных аспектов современных направлений лингвистики, образования и </a:t>
            </a:r>
            <a:r>
              <a:rPr lang="ru-RU" sz="1900" b="1" dirty="0" err="1">
                <a:latin typeface="Cambria" pitchFamily="18" charset="0"/>
              </a:rPr>
              <a:t>медиакоммуникации</a:t>
            </a:r>
            <a:r>
              <a:rPr lang="ru-RU" sz="1900" b="1" dirty="0">
                <a:latin typeface="Cambria" pitchFamily="18" charset="0"/>
              </a:rPr>
              <a:t>» научный руководитель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ЕВСЮКОВА Т.В.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b="1" dirty="0">
                <a:latin typeface="Cambria" pitchFamily="18" charset="0"/>
              </a:rPr>
              <a:t>«Институциональные преобразования в посткризисной экономике» научный руководитель 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КУЗНЕЦОВ Н.Г.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b="1" dirty="0">
                <a:latin typeface="Cambria" pitchFamily="18" charset="0"/>
              </a:rPr>
              <a:t>«Развитие бухгалтерского учета и аудита в условиях устойчивого развития экономики» научный руководитель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ЛАБЫНЦЕВ Н.Т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.</a:t>
            </a:r>
            <a:endParaRPr lang="ru-RU" sz="1900" b="1" dirty="0">
              <a:solidFill>
                <a:srgbClr val="3366CC"/>
              </a:solidFill>
              <a:latin typeface="Cambria" pitchFamily="18" charset="0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" y="-243408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078865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6951" y="188640"/>
            <a:ext cx="8712968" cy="6200303"/>
          </a:xfrm>
        </p:spPr>
        <p:txBody>
          <a:bodyPr>
            <a:no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>
                <a:latin typeface="Cambria" pitchFamily="18" charset="0"/>
              </a:rPr>
              <a:t>«Прикладные статистические исследования и оценка рисков» научный руководитель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НИВОРОЖКИНА Л.И.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>
                <a:latin typeface="Cambria" pitchFamily="18" charset="0"/>
              </a:rPr>
              <a:t>«Современные социальные системы: стратегии развития» научный руководитель 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ПАЛИЙ И.Г.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>
                <a:latin typeface="Cambria" pitchFamily="18" charset="0"/>
              </a:rPr>
              <a:t>«Правовая институционализация общества в современных условиях экономического развития» научный руководитель 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ПОЗДНЫШОВ А.Н.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>
                <a:latin typeface="Cambria" pitchFamily="18" charset="0"/>
              </a:rPr>
              <a:t>«Универсализация современных банковских систем» научный руководитель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СЕМЕНЮТА О.Г.</a:t>
            </a:r>
          </a:p>
          <a:p>
            <a:pPr marL="342900" lvl="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 smtClean="0">
                <a:latin typeface="Cambria" pitchFamily="18" charset="0"/>
              </a:rPr>
              <a:t>«</a:t>
            </a:r>
            <a:r>
              <a:rPr lang="ru-RU" sz="1900" b="1" dirty="0">
                <a:latin typeface="Cambria" pitchFamily="18" charset="0"/>
              </a:rPr>
              <a:t>Проблемы функционирования, развития и международной интеграции региональных социально-экономических систем, предприятий и организаций» научные руководители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ТЯГЛОВ С.Г., 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УЗНАРОДОВ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И.М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., </a:t>
            </a:r>
            <a:r>
              <a:rPr lang="ru-RU" sz="1900" b="1" dirty="0">
                <a:solidFill>
                  <a:srgbClr val="3366CC"/>
                </a:solidFill>
                <a:latin typeface="Cambria" pitchFamily="18" charset="0"/>
              </a:rPr>
              <a:t>ШЕХОВЦОВ Р.В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.</a:t>
            </a:r>
            <a:endParaRPr lang="ru-RU" sz="1900" b="1" dirty="0">
              <a:solidFill>
                <a:srgbClr val="3366CC"/>
              </a:solidFill>
              <a:latin typeface="Cambria" pitchFamily="18" charset="0"/>
            </a:endParaRPr>
          </a:p>
          <a:p>
            <a:pPr marL="342900" lvl="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 smtClean="0">
                <a:latin typeface="Cambria" pitchFamily="18" charset="0"/>
              </a:rPr>
              <a:t>«Современные методы анализа и прогнозирования в отраслях национальной экономики» научный руководитель  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УСЕНКО Л.Н.</a:t>
            </a:r>
          </a:p>
          <a:p>
            <a:pPr marL="342900" lvl="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 smtClean="0">
                <a:latin typeface="Cambria" pitchFamily="18" charset="0"/>
              </a:rPr>
              <a:t>«</a:t>
            </a:r>
            <a:r>
              <a:rPr lang="ru-RU" sz="1900" b="1" dirty="0" err="1" smtClean="0">
                <a:latin typeface="Cambria" pitchFamily="18" charset="0"/>
              </a:rPr>
              <a:t>Медиаобразование</a:t>
            </a:r>
            <a:r>
              <a:rPr lang="ru-RU" sz="1900" b="1" dirty="0" smtClean="0">
                <a:latin typeface="Cambria" pitchFamily="18" charset="0"/>
              </a:rPr>
              <a:t> и </a:t>
            </a:r>
            <a:r>
              <a:rPr lang="ru-RU" sz="1900" b="1" dirty="0" err="1" smtClean="0">
                <a:latin typeface="Cambria" pitchFamily="18" charset="0"/>
              </a:rPr>
              <a:t>медиакомпетентность</a:t>
            </a:r>
            <a:r>
              <a:rPr lang="ru-RU" sz="1900" b="1" dirty="0" smtClean="0">
                <a:latin typeface="Cambria" pitchFamily="18" charset="0"/>
              </a:rPr>
              <a:t>» научный руководитель  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ФЕДОРОВ А.В.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8"/>
            </a:pPr>
            <a:r>
              <a:rPr lang="ru-RU" sz="1900" b="1" dirty="0" smtClean="0">
                <a:latin typeface="Cambria" pitchFamily="18" charset="0"/>
              </a:rPr>
              <a:t>«Математическое и имитационное моделирование экономических и информационных процессов» научный руководитель  </a:t>
            </a:r>
            <a:r>
              <a:rPr lang="ru-RU" sz="1900" b="1" dirty="0" smtClean="0">
                <a:solidFill>
                  <a:srgbClr val="3366CC"/>
                </a:solidFill>
                <a:latin typeface="Cambria" pitchFamily="18" charset="0"/>
              </a:rPr>
              <a:t>ХУБАЕВ Г.Н.</a:t>
            </a:r>
            <a:endParaRPr lang="ru-RU" sz="1900" b="1" i="0" dirty="0" smtClean="0">
              <a:solidFill>
                <a:srgbClr val="3366CC"/>
              </a:solidFill>
              <a:latin typeface="Cambria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270833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30436A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Научные мероприятия, проведенные </a:t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на факультетах и в филиалах  РГЭУ (РИНХ)</a:t>
            </a:r>
            <a:endParaRPr lang="ru-RU" sz="32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7688027"/>
              </p:ext>
            </p:extLst>
          </p:nvPr>
        </p:nvGraphicFramePr>
        <p:xfrm>
          <a:off x="251520" y="1556792"/>
          <a:ext cx="4464496" cy="508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8577424"/>
              </p:ext>
            </p:extLst>
          </p:nvPr>
        </p:nvGraphicFramePr>
        <p:xfrm>
          <a:off x="4644008" y="1556792"/>
          <a:ext cx="43204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3407"/>
            <a:ext cx="106136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1468786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7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Конкурсы, олимпиады и конференции, </a:t>
            </a:r>
            <a:b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28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в которых приняли участие обучающиеся РГЭУ (РИНХ)</a:t>
            </a:r>
            <a:endParaRPr lang="ru-RU" sz="28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512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b="1" dirty="0">
                <a:latin typeface="Cambria" pitchFamily="18" charset="0"/>
              </a:rPr>
              <a:t>XIII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sz="1750" b="1" dirty="0">
                <a:latin typeface="Cambria" pitchFamily="18" charset="0"/>
              </a:rPr>
              <a:t>Международная олимпиада по экономическим, финансовым дисциплинам и вопросам управления, г. Москва; 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50" b="1" dirty="0">
                <a:latin typeface="Cambria" pitchFamily="18" charset="0"/>
              </a:rPr>
              <a:t>V</a:t>
            </a:r>
            <a:r>
              <a:rPr lang="en-US" sz="1750" b="1" dirty="0">
                <a:latin typeface="Cambria" pitchFamily="18" charset="0"/>
              </a:rPr>
              <a:t>I</a:t>
            </a:r>
            <a:r>
              <a:rPr lang="ru-RU" sz="1750" b="1" dirty="0">
                <a:latin typeface="Cambria" pitchFamily="18" charset="0"/>
              </a:rPr>
              <a:t> Международный конкурс молодых аналитиков, г. Москва;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750" b="1" dirty="0">
                <a:latin typeface="Cambria" pitchFamily="18" charset="0"/>
              </a:rPr>
              <a:t>II</a:t>
            </a:r>
            <a:r>
              <a:rPr lang="ru-RU" sz="1750" b="1" dirty="0">
                <a:latin typeface="Cambria" pitchFamily="18" charset="0"/>
              </a:rPr>
              <a:t> Международный конкурс программ и проектов «Будущее Планеты Земля» , </a:t>
            </a:r>
            <a:r>
              <a:rPr lang="ru-RU" sz="1750" b="1" dirty="0" smtClean="0">
                <a:latin typeface="Cambria" pitchFamily="18" charset="0"/>
              </a:rPr>
              <a:t>    г</a:t>
            </a:r>
            <a:r>
              <a:rPr lang="ru-RU" sz="1750" b="1" dirty="0">
                <a:latin typeface="Cambria" pitchFamily="18" charset="0"/>
              </a:rPr>
              <a:t>. Москва;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750" b="1" dirty="0">
                <a:latin typeface="Cambria" pitchFamily="18" charset="0"/>
              </a:rPr>
              <a:t>I</a:t>
            </a:r>
            <a:r>
              <a:rPr lang="ru-RU" sz="1750" b="1" dirty="0">
                <a:latin typeface="Cambria" pitchFamily="18" charset="0"/>
              </a:rPr>
              <a:t> Международный конкурс информационно-коммуникационных технологий, </a:t>
            </a:r>
            <a:r>
              <a:rPr lang="ru-RU" sz="1750" b="1" dirty="0" smtClean="0">
                <a:latin typeface="Cambria" pitchFamily="18" charset="0"/>
              </a:rPr>
              <a:t>     г</a:t>
            </a:r>
            <a:r>
              <a:rPr lang="ru-RU" sz="1750" b="1" dirty="0">
                <a:latin typeface="Cambria" pitchFamily="18" charset="0"/>
              </a:rPr>
              <a:t>. Москва;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750" b="1" dirty="0">
                <a:latin typeface="Cambria" pitchFamily="18" charset="0"/>
              </a:rPr>
              <a:t>I</a:t>
            </a:r>
            <a:r>
              <a:rPr lang="ru-RU" sz="1750" b="1" dirty="0">
                <a:latin typeface="Cambria" pitchFamily="18" charset="0"/>
              </a:rPr>
              <a:t> Международный конкурс концептуальных и инновационных идей и проектов «Сотворение справедливого жизнеустройства на Планете Земля», г. Москва;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750" b="1" dirty="0">
                <a:latin typeface="Cambria" pitchFamily="18" charset="0"/>
              </a:rPr>
              <a:t>XIV</a:t>
            </a:r>
            <a:r>
              <a:rPr lang="ru-RU" sz="1750" b="1" dirty="0">
                <a:latin typeface="Cambria" pitchFamily="18" charset="0"/>
              </a:rPr>
              <a:t> Санкт-Петербургский открытого конкурса им. профессора </a:t>
            </a:r>
            <a:r>
              <a:rPr lang="ru-RU" sz="1750" b="1" dirty="0" smtClean="0">
                <a:latin typeface="Cambria" pitchFamily="18" charset="0"/>
              </a:rPr>
              <a:t>В.Н. Вениаминова </a:t>
            </a:r>
            <a:r>
              <a:rPr lang="ru-RU" sz="1750" b="1" dirty="0">
                <a:latin typeface="Cambria" pitchFamily="18" charset="0"/>
              </a:rPr>
              <a:t>на лучшую научную работу по экономике, управлению и информатике в экономической сфере (с международным участием), г. Санкт-Петербург;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50" b="1" dirty="0">
                <a:latin typeface="Cambria" pitchFamily="18" charset="0"/>
              </a:rPr>
              <a:t>XIX Всероссийский конкурс научных работ молодежи «Экономический рост России», г. Москва;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750" b="1" dirty="0">
                <a:latin typeface="Cambria" pitchFamily="18" charset="0"/>
              </a:rPr>
              <a:t>XVI</a:t>
            </a:r>
            <a:r>
              <a:rPr lang="ru-RU" sz="1750" b="1" dirty="0">
                <a:latin typeface="Cambria" pitchFamily="18" charset="0"/>
              </a:rPr>
              <a:t> Всероссийская олимпиада развития народного хозяйства России, г. Москва </a:t>
            </a:r>
            <a:r>
              <a:rPr lang="ru-RU" sz="1750" b="1" dirty="0" smtClean="0">
                <a:latin typeface="Cambria" pitchFamily="18" charset="0"/>
              </a:rPr>
              <a:t>  и </a:t>
            </a:r>
            <a:r>
              <a:rPr lang="ru-RU" sz="1750" b="1" dirty="0">
                <a:latin typeface="Cambria" pitchFamily="18" charset="0"/>
              </a:rPr>
              <a:t>т.д.</a:t>
            </a: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211707"/>
            <a:ext cx="941156" cy="9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72223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"/>
            <a:ext cx="4860032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8999"/>
            <a:ext cx="4572001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48" y="2204864"/>
            <a:ext cx="2959906" cy="22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85296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8871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Научные проекты </a:t>
            </a:r>
            <a:br>
              <a:rPr lang="ru-RU" sz="3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с участием магистрантов РГЭУ (РИНХ)</a:t>
            </a:r>
            <a:endParaRPr lang="ru-RU" sz="30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8928992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Договор № 1548/15 «Организация и контроль бизнес-процессов планирования, финансового обеспечения, учета и контроля в рамках исполнения гос. оборонного заказа», заказчик – ПАО «Роствертол», объем финансирования </a:t>
            </a:r>
            <a:r>
              <a:rPr lang="ru-RU" sz="1700" b="1" dirty="0" smtClean="0">
                <a:latin typeface="Cambria" pitchFamily="18" charset="0"/>
              </a:rPr>
              <a:t>  2016 </a:t>
            </a:r>
            <a:r>
              <a:rPr lang="ru-RU" sz="1700" b="1" dirty="0">
                <a:latin typeface="Cambria" pitchFamily="18" charset="0"/>
              </a:rPr>
              <a:t>г. – 1250 тыс. руб.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Договор № 1613/16 «Исследование региональной кластерной политики в аспекте устойчивого развития предпринимательских структур», заказчик – ООО «Научный центр инновационных технологий», объем финансирования 2016 г. – 27 тыс. руб.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Договор № 1614/16 «Правовые проблемы компенсации </a:t>
            </a:r>
            <a:r>
              <a:rPr lang="ru-RU" sz="1700" b="1" dirty="0" err="1">
                <a:latin typeface="Cambria" pitchFamily="18" charset="0"/>
              </a:rPr>
              <a:t>репутационного</a:t>
            </a:r>
            <a:r>
              <a:rPr lang="ru-RU" sz="1700" b="1" dirty="0">
                <a:latin typeface="Cambria" pitchFamily="18" charset="0"/>
              </a:rPr>
              <a:t> вреда юридическим лицам», заказчик – ООО «Научный центр инновационных технологий», объем финансирования 2016 г. – 27 тыс. руб.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Договор № 1649/16 «Правовое регулирование государственно-частного партнерства», заказчик – ООО «Научный центр инновационных технологий», объем финансирования 2016 г. – 97 тыс. руб.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Договор № 1602/16 «Разработка информационной системы поддержки принятия решений для экспертизы конкурсных проектов», ООО НПФ «КОМЭКС», объем финансирования 2016 г. – 300 тыс. руб.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Договор № 1607/16 «Разработка модели угроз для информационной системы», – ООО «Акра», объем финансирования 2016 г. – 235 тыс. руб.</a:t>
            </a: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79"/>
            <a:ext cx="1082671" cy="11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72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  Результаты научной деятельности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      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магистрантов РГЭУ (РИНХ)</a:t>
            </a:r>
            <a:endParaRPr lang="ru-RU" sz="36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5732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подготовлено </a:t>
            </a:r>
            <a:r>
              <a:rPr lang="ru-RU" sz="2400" b="1" dirty="0">
                <a:latin typeface="Cambria" pitchFamily="18" charset="0"/>
              </a:rPr>
              <a:t>187 докладов на научных конференциях, семинарах и т.п. всех уровней;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опубликовано </a:t>
            </a:r>
            <a:r>
              <a:rPr lang="ru-RU" sz="2400" b="1" dirty="0">
                <a:latin typeface="Cambria" pitchFamily="18" charset="0"/>
              </a:rPr>
              <a:t>259 научных работ, в </a:t>
            </a:r>
            <a:r>
              <a:rPr lang="ru-RU" sz="2400" b="1" dirty="0" err="1">
                <a:latin typeface="Cambria" pitchFamily="18" charset="0"/>
              </a:rPr>
              <a:t>т.ч</a:t>
            </a:r>
            <a:r>
              <a:rPr lang="ru-RU" sz="2400" b="1" dirty="0">
                <a:latin typeface="Cambria" pitchFamily="18" charset="0"/>
              </a:rPr>
              <a:t>. – 11 изданных за рубежом;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подано </a:t>
            </a:r>
            <a:r>
              <a:rPr lang="ru-RU" sz="2400" b="1" dirty="0">
                <a:latin typeface="Cambria" pitchFamily="18" charset="0"/>
              </a:rPr>
              <a:t>26 </a:t>
            </a:r>
            <a:r>
              <a:rPr lang="ru-RU" sz="2400" b="1" dirty="0" smtClean="0">
                <a:latin typeface="Cambria" pitchFamily="18" charset="0"/>
              </a:rPr>
              <a:t>работ на </a:t>
            </a:r>
            <a:r>
              <a:rPr lang="ru-RU" sz="2400" b="1" dirty="0">
                <a:latin typeface="Cambria" pitchFamily="18" charset="0"/>
              </a:rPr>
              <a:t>конкурсы на лучшую научную </a:t>
            </a:r>
            <a:r>
              <a:rPr lang="ru-RU" sz="2400" b="1" dirty="0" smtClean="0">
                <a:latin typeface="Cambria" pitchFamily="18" charset="0"/>
              </a:rPr>
              <a:t>работу;</a:t>
            </a:r>
            <a:endParaRPr lang="ru-RU" sz="2400" b="1" dirty="0">
              <a:latin typeface="Cambria" pitchFamily="18" charset="0"/>
            </a:endParaRP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получено 39 медалей, дипломов, грамот, премий на конкурсах на лучшую научную работу и на выставках.</a:t>
            </a: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80"/>
            <a:ext cx="1224187" cy="124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950545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15B8F"/>
          </a:solidFill>
        </p:spPr>
        <p:txBody>
          <a:bodyPr>
            <a:normAutofit/>
          </a:bodyPr>
          <a:lstStyle/>
          <a:p>
            <a:pPr algn="r" defTabSz="914400">
              <a:spcBef>
                <a:spcPts val="0"/>
              </a:spcBef>
            </a:pPr>
            <a:r>
              <a:rPr lang="ru-RU" sz="40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Инновационная </a:t>
            </a:r>
            <a:r>
              <a:rPr lang="ru-RU" sz="40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деятельность</a:t>
            </a:r>
            <a:endParaRPr lang="ru-RU" sz="40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628800"/>
            <a:ext cx="8640960" cy="4862870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b="1" dirty="0" smtClean="0">
                <a:solidFill>
                  <a:srgbClr val="30436A"/>
                </a:solidFill>
                <a:latin typeface="Cambria" pitchFamily="18" charset="0"/>
              </a:rPr>
              <a:t>Малое инновационное предприятие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b="1" dirty="0" smtClean="0">
                <a:solidFill>
                  <a:srgbClr val="30436A"/>
                </a:solidFill>
                <a:latin typeface="Cambria" pitchFamily="18" charset="0"/>
              </a:rPr>
              <a:t>ООО </a:t>
            </a:r>
            <a:r>
              <a:rPr lang="ru-RU" sz="2200" b="1" dirty="0">
                <a:solidFill>
                  <a:srgbClr val="30436A"/>
                </a:solidFill>
                <a:latin typeface="Cambria" pitchFamily="18" charset="0"/>
              </a:rPr>
              <a:t>«Научный центр инновационных технологий» выполнило  работ на сумму более 2 млн. руб</a:t>
            </a:r>
            <a:r>
              <a:rPr lang="ru-RU" sz="2200" b="1" dirty="0" smtClean="0">
                <a:solidFill>
                  <a:srgbClr val="30436A"/>
                </a:solidFill>
                <a:latin typeface="Cambria" pitchFamily="18" charset="0"/>
              </a:rPr>
              <a:t>.,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b="1" dirty="0" smtClean="0">
                <a:solidFill>
                  <a:srgbClr val="30436A"/>
                </a:solidFill>
                <a:latin typeface="Cambria" pitchFamily="18" charset="0"/>
              </a:rPr>
              <a:t>наиболее важные из них:</a:t>
            </a: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200" b="1" dirty="0" smtClean="0">
                <a:latin typeface="Cambria" pitchFamily="18" charset="0"/>
              </a:rPr>
              <a:t>«</a:t>
            </a:r>
            <a:r>
              <a:rPr lang="ru-RU" sz="2200" b="1" dirty="0">
                <a:latin typeface="Cambria" pitchFamily="18" charset="0"/>
              </a:rPr>
              <a:t>Совершенствование закупочной деятельности производственного предприятия на региональном рынке</a:t>
            </a:r>
            <a:r>
              <a:rPr lang="ru-RU" sz="2200" b="1" dirty="0" smtClean="0">
                <a:latin typeface="Cambria" pitchFamily="18" charset="0"/>
              </a:rPr>
              <a:t>»;</a:t>
            </a:r>
            <a:endParaRPr lang="ru-RU" sz="2200" b="1" dirty="0">
              <a:latin typeface="Cambria" pitchFamily="18" charset="0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200" b="1" dirty="0" smtClean="0">
                <a:latin typeface="Cambria" pitchFamily="18" charset="0"/>
              </a:rPr>
              <a:t>«</a:t>
            </a:r>
            <a:r>
              <a:rPr lang="ru-RU" sz="2200" b="1" dirty="0">
                <a:latin typeface="Cambria" pitchFamily="18" charset="0"/>
              </a:rPr>
              <a:t>Совершенствование транспортно-логистической деятельности предприятия</a:t>
            </a:r>
            <a:r>
              <a:rPr lang="ru-RU" sz="2200" b="1" dirty="0" smtClean="0">
                <a:latin typeface="Cambria" pitchFamily="18" charset="0"/>
              </a:rPr>
              <a:t>»;</a:t>
            </a:r>
            <a:endParaRPr lang="ru-RU" sz="2200" b="1" dirty="0">
              <a:latin typeface="Cambria" pitchFamily="18" charset="0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200" b="1" dirty="0" smtClean="0">
                <a:latin typeface="Cambria" pitchFamily="18" charset="0"/>
              </a:rPr>
              <a:t>«</a:t>
            </a:r>
            <a:r>
              <a:rPr lang="ru-RU" sz="2200" b="1" dirty="0">
                <a:latin typeface="Cambria" pitchFamily="18" charset="0"/>
              </a:rPr>
              <a:t>Финансовое регулирование предпринимательской деятельности малых и средних хозяйствующих субъектов в современных условиях</a:t>
            </a:r>
            <a:r>
              <a:rPr lang="ru-RU" sz="2200" b="1" dirty="0" smtClean="0">
                <a:latin typeface="Cambria" pitchFamily="18" charset="0"/>
              </a:rPr>
              <a:t>».</a:t>
            </a:r>
            <a:endParaRPr lang="ru-RU" sz="2200" b="1" i="0" dirty="0" smtClean="0">
              <a:latin typeface="Cambria" pitchFamily="18" charset="0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7" y="-243408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202470"/>
            <a:ext cx="9144000" cy="65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2640945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30436A"/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Сведения о количестве аспирантов</a:t>
            </a:r>
            <a:endParaRPr lang="ru-RU" sz="28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07917"/>
              </p:ext>
            </p:extLst>
          </p:nvPr>
        </p:nvGraphicFramePr>
        <p:xfrm>
          <a:off x="-1" y="764704"/>
          <a:ext cx="9144002" cy="609329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792156"/>
                <a:gridCol w="1116963"/>
                <a:gridCol w="1116963"/>
                <a:gridCol w="1117920"/>
              </a:tblGrid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 pitchFamily="18" charset="0"/>
                        </a:rPr>
                        <a:t>КАТЕГОРИЯ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 pitchFamily="18" charset="0"/>
                        </a:rPr>
                        <a:t>ОЧНО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 pitchFamily="18" charset="0"/>
                        </a:rPr>
                        <a:t>ЗАОЧНО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</a:tr>
              <a:tr h="1661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itchFamily="18" charset="0"/>
                        </a:rPr>
                        <a:t>Аспиранты, обучающиеся за счет бюджетных ассигнований федерального бюджета </a:t>
                      </a:r>
                      <a:br>
                        <a:rPr lang="ru-RU" sz="1800" dirty="0">
                          <a:effectLst/>
                          <a:latin typeface="Cambria" pitchFamily="18" charset="0"/>
                        </a:rPr>
                      </a:br>
                      <a:r>
                        <a:rPr lang="ru-RU" sz="1800" dirty="0">
                          <a:effectLst/>
                          <a:latin typeface="Cambria" pitchFamily="18" charset="0"/>
                        </a:rPr>
                        <a:t>(граждане Российской Федерации)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34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37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</a:tr>
              <a:tr h="221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itchFamily="18" charset="0"/>
                        </a:rPr>
                        <a:t>Аспиранты, обучающиеся за счет средств физических и(или) юридических лиц по договорам об оказании платных образовательных услуг </a:t>
                      </a:r>
                      <a:br>
                        <a:rPr lang="ru-RU" sz="1800" dirty="0">
                          <a:effectLst/>
                          <a:latin typeface="Cambria" pitchFamily="18" charset="0"/>
                        </a:rPr>
                      </a:br>
                      <a:r>
                        <a:rPr lang="ru-RU" sz="1800" dirty="0">
                          <a:effectLst/>
                          <a:latin typeface="Cambria" pitchFamily="18" charset="0"/>
                        </a:rPr>
                        <a:t>(граждане Российской Федерации)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37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143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180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</a:tr>
              <a:tr h="110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itchFamily="18" charset="0"/>
                        </a:rPr>
                        <a:t>Аспиранты – граждане государств-участников СНГ и других иностранных государств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</a:tr>
              <a:tr h="55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itchFamily="18" charset="0"/>
                        </a:rPr>
                        <a:t>ИТОГО АСПИРАНТОВ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itchFamily="18" charset="0"/>
                        </a:rPr>
                        <a:t>81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itchFamily="18" charset="0"/>
                        </a:rPr>
                        <a:t>147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itchFamily="18" charset="0"/>
                        </a:rPr>
                        <a:t>228</a:t>
                      </a:r>
                      <a:endParaRPr lang="ru-RU" sz="1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8427" marR="58427" marT="0" marB="0" anchor="ctr"/>
                </a:tc>
              </a:tr>
            </a:tbl>
          </a:graphicData>
        </a:graphic>
      </p:graphicFrame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" y="-99392"/>
            <a:ext cx="799640" cy="8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 Численность аспирантов и докторантов </a:t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по факультетам</a:t>
            </a:r>
            <a:endParaRPr lang="ru-RU" sz="28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176148"/>
              </p:ext>
            </p:extLst>
          </p:nvPr>
        </p:nvGraphicFramePr>
        <p:xfrm>
          <a:off x="323528" y="1268760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80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1993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30436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600" b="1" dirty="0" smtClean="0">
                <a:solidFill>
                  <a:srgbClr val="FFF6E1"/>
                </a:solidFill>
                <a:effectLst/>
                <a:latin typeface="Cambria" pitchFamily="18" charset="0"/>
              </a:rPr>
              <a:t>            Профили подготовки аспирантов</a:t>
            </a:r>
            <a:endParaRPr lang="ru-RU" sz="3200" b="1" dirty="0"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005641"/>
              </p:ext>
            </p:extLst>
          </p:nvPr>
        </p:nvGraphicFramePr>
        <p:xfrm>
          <a:off x="107504" y="1052736"/>
          <a:ext cx="8928992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" y="-225425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17927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3"/>
            <a:ext cx="9144000" cy="997196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Результаты конкурсного отбора 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в докторантуру РГЭУ (РИНХ)</a:t>
            </a:r>
            <a:endParaRPr lang="ru-RU" sz="36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660033"/>
                </a:solidFill>
                <a:latin typeface="Cambria" pitchFamily="18" charset="0"/>
              </a:rPr>
              <a:t>08.00.05 Экономика и управление народным хозяйством (маркетинг) </a:t>
            </a:r>
            <a:r>
              <a:rPr lang="ru-RU" sz="2400" b="1" dirty="0">
                <a:latin typeface="Cambria" pitchFamily="18" charset="0"/>
              </a:rPr>
              <a:t>по ходатайству Федерального государственного автономного образовательного учреждения высшего образования «Национальный исследовательский Томский политехнический университет»;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660033"/>
                </a:solidFill>
                <a:latin typeface="Cambria" pitchFamily="18" charset="0"/>
              </a:rPr>
              <a:t>08.00.10 Финансы, денежное обращение и кредит </a:t>
            </a:r>
            <a:r>
              <a:rPr lang="ru-RU" sz="2400" b="1" dirty="0">
                <a:latin typeface="Cambria" pitchFamily="18" charset="0"/>
              </a:rPr>
              <a:t>по ходатайству Федерального государственного автономного образовательного учреждения высшего образования «Севастопольский государственный университет».</a:t>
            </a: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" y="-243408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202470"/>
            <a:ext cx="9144000" cy="65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108175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539995"/>
              </p:ext>
            </p:extLst>
          </p:nvPr>
        </p:nvGraphicFramePr>
        <p:xfrm>
          <a:off x="381000" y="404664"/>
          <a:ext cx="8382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/>
          <p:cNvSpPr txBox="1">
            <a:spLocks/>
          </p:cNvSpPr>
          <p:nvPr/>
        </p:nvSpPr>
        <p:spPr>
          <a:xfrm>
            <a:off x="11435" y="6202470"/>
            <a:ext cx="9144000" cy="65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93080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9595"/>
          </a:xfrm>
          <a:solidFill>
            <a:srgbClr val="30436A"/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 Эффективность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деятельности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 Диссертационных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советов РГЭУ (РИНХ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)</a:t>
            </a:r>
            <a:endParaRPr lang="ru-RU" sz="3200" b="1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52341"/>
              </p:ext>
            </p:extLst>
          </p:nvPr>
        </p:nvGraphicFramePr>
        <p:xfrm>
          <a:off x="1" y="1340768"/>
          <a:ext cx="9143999" cy="551723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491789"/>
                <a:gridCol w="2326105"/>
                <a:gridCol w="2326105"/>
              </a:tblGrid>
              <a:tr h="1498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itchFamily="18" charset="0"/>
                        </a:rPr>
                        <a:t>СОВЕТ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itchFamily="18" charset="0"/>
                        </a:rPr>
                        <a:t>ЗАЩИЩЕНО ДОКТОРСКИХ ДИССЕРТАЦИЙ 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itchFamily="18" charset="0"/>
                        </a:rPr>
                        <a:t>ЗАЩИЩЕНО КАНДИДАТСКИХ ДИССЕРТАЦИЙ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</a:tr>
              <a:tr h="114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Д 212.209.01 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(Председатель А.У. </a:t>
                      </a:r>
                      <a:r>
                        <a:rPr lang="ru-RU" sz="2000" dirty="0" err="1">
                          <a:effectLst/>
                          <a:latin typeface="Cambria" pitchFamily="18" charset="0"/>
                        </a:rPr>
                        <a:t>Альбеков</a:t>
                      </a: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</a:tr>
              <a:tr h="114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Д 212.209.02 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(Председатель Л.Н. Усенко)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21</a:t>
                      </a:r>
                      <a:endParaRPr lang="ru-RU" sz="1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</a:tr>
              <a:tr h="114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ДМ 212.209.04 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(Председатель  Н.Г. Кузнецов)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6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</a:tr>
              <a:tr h="57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itchFamily="18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4270" marR="64270" marT="0" marB="0" anchor="ctr"/>
                </a:tc>
              </a:tr>
            </a:tbl>
          </a:graphicData>
        </a:graphic>
      </p:graphicFrame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80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52"/>
            <a:ext cx="9144000" cy="1130796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         П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риоритетные инициативы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</a:t>
            </a:r>
            <a:r>
              <a:rPr lang="ru-RU" sz="3600" b="1" dirty="0" err="1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Минобрнауки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России</a:t>
            </a:r>
            <a:endParaRPr lang="ru-RU" sz="36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649" y="1268760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Стратегия научно-технологического развития Российской Федерации.</a:t>
            </a:r>
            <a:r>
              <a:rPr lang="ru-RU" sz="2200" b="1" dirty="0">
                <a:latin typeface="Cambria" pitchFamily="18" charset="0"/>
              </a:rPr>
              <a:t> </a:t>
            </a:r>
            <a:r>
              <a:rPr lang="ru-RU" sz="2200" dirty="0">
                <a:latin typeface="Cambria" pitchFamily="18" charset="0"/>
              </a:rPr>
              <a:t>Утверждена Указом Президента Российской Федерации от 01.12.2016 г. №642.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Паспорт приоритетного проекта «Вузы как центры пространства создания инноваций».</a:t>
            </a:r>
            <a:r>
              <a:rPr lang="ru-RU" sz="2200" b="1" dirty="0">
                <a:latin typeface="Cambria" pitchFamily="18" charset="0"/>
              </a:rPr>
              <a:t> </a:t>
            </a:r>
            <a:r>
              <a:rPr lang="ru-RU" sz="2200" dirty="0">
                <a:latin typeface="Cambria" pitchFamily="18" charset="0"/>
              </a:rPr>
              <a:t>Утвержден президиумом Совета при Президенте Российской Федерации по стратегическому развитию и приоритетным проектом (протокол от 25.10.2016 г. №9)</a:t>
            </a:r>
            <a:r>
              <a:rPr lang="ru-RU" sz="2200" b="1" dirty="0">
                <a:latin typeface="Cambria" pitchFamily="18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Паспорт приоритетного проекта «Современная цифровая образовательная среда в Российской Федерации». </a:t>
            </a:r>
            <a:r>
              <a:rPr lang="ru-RU" sz="2200" dirty="0">
                <a:latin typeface="Cambria" pitchFamily="18" charset="0"/>
              </a:rPr>
              <a:t>Утвержден президиумом Совета при Президенте Российской Федерации по стратегическому развитию и приоритетным проектом (протокол от 25.10.2016 г. №9)</a:t>
            </a:r>
            <a:r>
              <a:rPr lang="ru-RU" sz="2200" b="1" dirty="0">
                <a:latin typeface="Cambria" pitchFamily="18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Стратегия профессионалов будущего 18-24-35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220" name="Picture 4" descr="http://tsosh-togul.ucoz.ru/_nw/2/98848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-1859"/>
            <a:ext cx="1176065" cy="11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6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3"/>
            <a:ext cx="9144000" cy="1481311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     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Развитие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научной,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экспертно-аналитической  </a:t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и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инновационной деятельности </a:t>
            </a:r>
            <a:endParaRPr lang="ru-RU" sz="32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56792"/>
            <a:ext cx="9036495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активизация научных исследований и публикаций по приоритетным направлениям развития РГЭУ (РИНХ);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подготовка и проведение общеуниверситетских научных мероприятий создание системы продвижения результатов НИР научно-педагогических работников университет на рынок экспертно-аналитических и научных работ;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создание системы экспертной оценки результатов НИР научно-педагогических работников университета с целью их правового оформления как ОИС вуза;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развитие сети малых инновационных предприятий по внедрению результатов интеллектуальной деятельности, исключительные права на которые принадлежат РГЭУ (РИНХ);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формирование инфраструктуры трансфера инноваций на основе межвузовской кооперации;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повышение публикационной активности в международных базах цитирования;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повышение качества подготовки кадров высшей квалификации;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>
                <a:latin typeface="Cambria" pitchFamily="18" charset="0"/>
              </a:rPr>
              <a:t>разработка механизма привлечения в аспирантуру лучших выпускников, активно проявивших способности в научно-исследовательской </a:t>
            </a:r>
            <a:r>
              <a:rPr lang="ru-RU" sz="1700" b="1" dirty="0" smtClean="0">
                <a:latin typeface="Cambria" pitchFamily="18" charset="0"/>
              </a:rPr>
              <a:t>деятельности.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80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4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30436A"/>
          </a:solidFill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Развитие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инфраструктуры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обеспечения и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стимулирования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научных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исследований </a:t>
            </a:r>
            <a:endParaRPr lang="ru-RU" sz="32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28800"/>
            <a:ext cx="9036496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 smtClean="0">
                <a:latin typeface="Cambria" pitchFamily="18" charset="0"/>
              </a:rPr>
              <a:t>приобретение  </a:t>
            </a:r>
            <a:r>
              <a:rPr lang="ru-RU" sz="1700" b="1" dirty="0">
                <a:latin typeface="Cambria" pitchFamily="18" charset="0"/>
              </a:rPr>
              <a:t>современных информационных и других ресурсов для проведения фундаментальных и прикладных исследований по приоритетным  направлениям развития, их поддержка в актуализированном состоянии;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 smtClean="0">
                <a:latin typeface="Cambria" pitchFamily="18" charset="0"/>
              </a:rPr>
              <a:t>развитие </a:t>
            </a:r>
            <a:r>
              <a:rPr lang="ru-RU" sz="1700" b="1" dirty="0">
                <a:latin typeface="Cambria" pitchFamily="18" charset="0"/>
              </a:rPr>
              <a:t>сети университетских изданий, отражающих результаты научно-исследовательской работы, в </a:t>
            </a:r>
            <a:r>
              <a:rPr lang="ru-RU" sz="1700" b="1" dirty="0" err="1">
                <a:latin typeface="Cambria" pitchFamily="18" charset="0"/>
              </a:rPr>
              <a:t>т.ч</a:t>
            </a:r>
            <a:r>
              <a:rPr lang="ru-RU" sz="1700" b="1" dirty="0">
                <a:latin typeface="Cambria" pitchFamily="18" charset="0"/>
              </a:rPr>
              <a:t>. входящих в международную базу цитирований;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 smtClean="0">
                <a:latin typeface="Cambria" pitchFamily="18" charset="0"/>
              </a:rPr>
              <a:t>развитие </a:t>
            </a:r>
            <a:r>
              <a:rPr lang="ru-RU" sz="1700" b="1" dirty="0">
                <a:latin typeface="Cambria" pitchFamily="18" charset="0"/>
              </a:rPr>
              <a:t>электронной базы данных научных и методических публикаций НИР РГЭУ (РИНХ), а также регламента по ее ведению и использованию;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 smtClean="0">
                <a:latin typeface="Cambria" pitchFamily="18" charset="0"/>
              </a:rPr>
              <a:t>создание </a:t>
            </a:r>
            <a:r>
              <a:rPr lang="ru-RU" sz="1700" b="1" dirty="0">
                <a:latin typeface="Cambria" pitchFamily="18" charset="0"/>
              </a:rPr>
              <a:t>виртуальных лабораторий;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 smtClean="0">
                <a:latin typeface="Cambria" pitchFamily="18" charset="0"/>
              </a:rPr>
              <a:t>разработка </a:t>
            </a:r>
            <a:r>
              <a:rPr lang="ru-RU" sz="1700" b="1" dirty="0">
                <a:latin typeface="Cambria" pitchFamily="18" charset="0"/>
              </a:rPr>
              <a:t>и реализация плана ежегодного участия ученых университета в международных научных мероприятиях в целях обсуждения результатов совместных научных исследований с участием потенциальных заказчиков, практиков-разработчиков и исследователей;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 smtClean="0">
                <a:latin typeface="Cambria" pitchFamily="18" charset="0"/>
              </a:rPr>
              <a:t>разработка </a:t>
            </a:r>
            <a:r>
              <a:rPr lang="ru-RU" sz="1700" b="1" dirty="0">
                <a:latin typeface="Cambria" pitchFamily="18" charset="0"/>
              </a:rPr>
              <a:t>системы стимулирования вовлечения всех     научно-педагогических работников в исследовательскую деятельность университета;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700" b="1" dirty="0" smtClean="0">
                <a:latin typeface="Cambria" pitchFamily="18" charset="0"/>
              </a:rPr>
              <a:t>развитие </a:t>
            </a:r>
            <a:r>
              <a:rPr lang="ru-RU" sz="1700" b="1" dirty="0">
                <a:latin typeface="Cambria" pitchFamily="18" charset="0"/>
              </a:rPr>
              <a:t>системы привлечения обучающихся университета к научной и инновационной </a:t>
            </a:r>
            <a:r>
              <a:rPr lang="ru-RU" sz="1700" b="1" dirty="0" smtClean="0">
                <a:latin typeface="Cambria" pitchFamily="18" charset="0"/>
              </a:rPr>
              <a:t>деятельности.</a:t>
            </a:r>
            <a:endParaRPr lang="ru-RU" sz="1700" b="1" dirty="0">
              <a:latin typeface="Cambria" pitchFamily="18" charset="0"/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ru-RU" sz="17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80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01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0436A"/>
          </a:solidFill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Развитие 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научного сотрудничества</a:t>
            </a:r>
            <a:endParaRPr lang="ru-RU" sz="36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93" y="1628800"/>
            <a:ext cx="8712968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установление </a:t>
            </a:r>
            <a:r>
              <a:rPr lang="ru-RU" sz="2000" b="1" dirty="0">
                <a:latin typeface="Cambria" pitchFamily="18" charset="0"/>
              </a:rPr>
              <a:t>долгосрочных партнерских отношений с отечественными и зарубежными вузами, исследовательскими центрами и организациями по финансово-экономическому сопровождению реализуемых ими инновационных проектов;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развитие </a:t>
            </a:r>
            <a:r>
              <a:rPr lang="ru-RU" sz="2000" b="1" dirty="0">
                <a:latin typeface="Cambria" pitchFamily="18" charset="0"/>
              </a:rPr>
              <a:t>деятельности по участию в конкурсах международных грантов;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осуществление </a:t>
            </a:r>
            <a:r>
              <a:rPr lang="ru-RU" sz="2000" b="1" dirty="0">
                <a:latin typeface="Cambria" pitchFamily="18" charset="0"/>
              </a:rPr>
              <a:t>совместных научных исследований с зарубежными партнерами;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разработка </a:t>
            </a:r>
            <a:r>
              <a:rPr lang="ru-RU" sz="2000" b="1" dirty="0">
                <a:latin typeface="Cambria" pitchFamily="18" charset="0"/>
              </a:rPr>
              <a:t>и реализация мер по продвижению публикаций трудов ученых РГЭУ (РИНХ) в международно признанных изданиях, в том числе совместных публикаций ученых университета с ведущими специалистами мировых университетов и высших школ.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3080"/>
            <a:ext cx="1152475" cy="11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202470"/>
            <a:ext cx="9144000" cy="65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4061524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600" b="1" dirty="0" smtClean="0">
                <a:solidFill>
                  <a:srgbClr val="FFF6E1"/>
                </a:solidFill>
                <a:effectLst/>
                <a:latin typeface="Cambria" pitchFamily="18" charset="0"/>
              </a:rPr>
              <a:t>      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Проекты и </a:t>
            </a:r>
            <a:r>
              <a:rPr lang="ru-RU" sz="3600" b="1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программы в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/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в        интересах юга России и страны</a:t>
            </a:r>
            <a:endParaRPr lang="ru-RU" sz="36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90947" y="1556792"/>
            <a:ext cx="8784976" cy="4914553"/>
          </a:xfrm>
        </p:spPr>
        <p:txBody>
          <a:bodyPr>
            <a:normAutofit lnSpcReduction="10000"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ru-RU" sz="2800" b="1" dirty="0" smtClean="0">
                <a:latin typeface="Cambria" pitchFamily="18" charset="0"/>
              </a:rPr>
              <a:t>Стратегия экономической безопасности РФ на период до 2030 года (региональный аспект);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ru-RU" sz="2800" b="1" dirty="0" smtClean="0">
                <a:latin typeface="Cambria" pitchFamily="18" charset="0"/>
              </a:rPr>
              <a:t>Стратегия </a:t>
            </a:r>
            <a:r>
              <a:rPr lang="ru-RU" sz="2800" b="1" dirty="0">
                <a:latin typeface="Cambria" pitchFamily="18" charset="0"/>
              </a:rPr>
              <a:t>социально-экономического развития Ростовской области на период до </a:t>
            </a:r>
            <a:r>
              <a:rPr lang="ru-RU" sz="2800" b="1" dirty="0" smtClean="0">
                <a:latin typeface="Cambria" pitchFamily="18" charset="0"/>
              </a:rPr>
              <a:t>2030 </a:t>
            </a:r>
            <a:r>
              <a:rPr lang="ru-RU" sz="2800" b="1" dirty="0">
                <a:latin typeface="Cambria" pitchFamily="18" charset="0"/>
              </a:rPr>
              <a:t>года</a:t>
            </a:r>
            <a:r>
              <a:rPr lang="ru-RU" sz="2800" b="1" dirty="0" smtClean="0">
                <a:latin typeface="Cambria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ru-RU" sz="2800" b="1" dirty="0" smtClean="0">
                <a:latin typeface="Cambria" pitchFamily="18" charset="0"/>
              </a:rPr>
              <a:t>Стратегии </a:t>
            </a:r>
            <a:r>
              <a:rPr lang="ru-RU" sz="2800" b="1" dirty="0">
                <a:latin typeface="Cambria" pitchFamily="18" charset="0"/>
              </a:rPr>
              <a:t>социально-экономического развития </a:t>
            </a:r>
            <a:r>
              <a:rPr lang="ru-RU" sz="2800" b="1" dirty="0" smtClean="0">
                <a:latin typeface="Cambria" pitchFamily="18" charset="0"/>
              </a:rPr>
              <a:t>города Ростова-на-Дону на </a:t>
            </a:r>
            <a:r>
              <a:rPr lang="ru-RU" sz="2800" b="1" dirty="0">
                <a:latin typeface="Cambria" pitchFamily="18" charset="0"/>
              </a:rPr>
              <a:t>период до 2030 года</a:t>
            </a:r>
            <a:r>
              <a:rPr lang="ru-RU" sz="2800" b="1" dirty="0" smtClean="0">
                <a:latin typeface="Cambria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ru-RU" sz="2800" b="1" dirty="0" smtClean="0">
                <a:latin typeface="Cambria" pitchFamily="18" charset="0"/>
              </a:rPr>
              <a:t>Стратегия инвестиционного развития Ростовской области на период до 2030 года.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9792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1259167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577"/>
            <a:ext cx="9144000" cy="924297"/>
          </a:xfrm>
          <a:solidFill>
            <a:srgbClr val="30436A"/>
          </a:solidFill>
        </p:spPr>
        <p:txBody>
          <a:bodyPr/>
          <a:lstStyle/>
          <a:p>
            <a:r>
              <a:rPr lang="ru-RU" dirty="0" smtClean="0">
                <a:solidFill>
                  <a:srgbClr val="30436A"/>
                </a:solidFill>
              </a:rPr>
              <a:t>я</a:t>
            </a:r>
            <a:endParaRPr lang="ru-RU" dirty="0">
              <a:solidFill>
                <a:srgbClr val="30436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544" y="2204864"/>
            <a:ext cx="8040688" cy="21175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660033"/>
                </a:solidFill>
                <a:latin typeface="Cambria" pitchFamily="18" charset="0"/>
              </a:rPr>
              <a:t>БЛАГОДАРЮ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660033"/>
                </a:solidFill>
                <a:latin typeface="Cambria" pitchFamily="18" charset="0"/>
              </a:rPr>
              <a:t>ЗА ВНИМАНИЕ!</a:t>
            </a:r>
            <a:endParaRPr lang="ru-RU" sz="5400" b="1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933703"/>
            <a:ext cx="9144000" cy="924297"/>
          </a:xfrm>
          <a:prstGeom prst="rect">
            <a:avLst/>
          </a:prstGeom>
          <a:solidFill>
            <a:srgbClr val="30436A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30436A"/>
                </a:solidFill>
              </a:rPr>
              <a:t>я</a:t>
            </a:r>
            <a:endParaRPr lang="ru-RU" dirty="0">
              <a:solidFill>
                <a:srgbClr val="304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4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600" b="1" dirty="0" smtClean="0">
                <a:solidFill>
                  <a:srgbClr val="FFF6E1"/>
                </a:solidFill>
                <a:effectLst/>
                <a:latin typeface="Cambria" pitchFamily="18" charset="0"/>
              </a:rPr>
              <a:t>         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Расширение международного</a:t>
            </a:r>
            <a:b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6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 </a:t>
            </a:r>
            <a:r>
              <a:rPr lang="ru-RU" sz="36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научного сотрудничества</a:t>
            </a:r>
            <a:endParaRPr lang="ru-RU" sz="36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9792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  <p:pic>
        <p:nvPicPr>
          <p:cNvPr id="1026" name="Picture 2" descr="C:\Users\kafedrasveta\Desktop\Обложка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10" y="1472580"/>
            <a:ext cx="400685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3528" y="1916832"/>
            <a:ext cx="1872208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pitchFamily="18" charset="0"/>
                <a:ea typeface="Cambria Math" pitchFamily="18" charset="0"/>
              </a:rPr>
              <a:t>Scopus</a:t>
            </a:r>
          </a:p>
          <a:p>
            <a:pPr algn="ctr"/>
            <a:r>
              <a:rPr lang="ru-RU" sz="2000" b="1" dirty="0" smtClean="0">
                <a:latin typeface="Cambria" pitchFamily="18" charset="0"/>
                <a:ea typeface="Cambria Math" pitchFamily="18" charset="0"/>
              </a:rPr>
              <a:t>83</a:t>
            </a:r>
            <a:r>
              <a:rPr lang="en-US" sz="2000" dirty="0" smtClean="0">
                <a:latin typeface="Cambria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" pitchFamily="18" charset="0"/>
                <a:ea typeface="Cambria Math" pitchFamily="18" charset="0"/>
              </a:rPr>
              <a:t>статьи</a:t>
            </a:r>
            <a:endParaRPr lang="ru-RU" dirty="0"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76256" y="4293096"/>
            <a:ext cx="1872208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pitchFamily="18" charset="0"/>
                <a:ea typeface="Cambria Math" pitchFamily="18" charset="0"/>
              </a:rPr>
              <a:t>Web of Science</a:t>
            </a:r>
          </a:p>
          <a:p>
            <a:pPr algn="ctr"/>
            <a:r>
              <a:rPr lang="en-US" sz="2000" b="1" dirty="0" smtClean="0">
                <a:latin typeface="Cambria" pitchFamily="18" charset="0"/>
                <a:ea typeface="Cambria Math" pitchFamily="18" charset="0"/>
              </a:rPr>
              <a:t>31</a:t>
            </a:r>
            <a:r>
              <a:rPr lang="en-US" sz="2000" dirty="0" smtClean="0">
                <a:latin typeface="Cambria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" pitchFamily="18" charset="0"/>
                <a:ea typeface="Cambria Math" pitchFamily="18" charset="0"/>
              </a:rPr>
              <a:t>статья</a:t>
            </a:r>
            <a:endParaRPr lang="ru-RU" dirty="0">
              <a:latin typeface="Cambria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12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ru-RU" sz="39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  Развитие </a:t>
            </a:r>
            <a:r>
              <a:rPr lang="ru-RU" sz="39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объектов </a:t>
            </a:r>
            <a:r>
              <a:rPr lang="ru-RU" sz="39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инновационной</a:t>
            </a:r>
            <a:br>
              <a:rPr lang="ru-RU" sz="39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9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</a:t>
            </a:r>
            <a:r>
              <a:rPr lang="ru-RU" sz="39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       </a:t>
            </a:r>
            <a:r>
              <a:rPr lang="ru-RU" sz="39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инфраструктуры </a:t>
            </a:r>
            <a:r>
              <a:rPr lang="ru-RU" sz="40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университета</a:t>
            </a:r>
            <a:endParaRPr lang="ru-RU" sz="40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381000" y="1412776"/>
            <a:ext cx="4114800" cy="47525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defTabSz="914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000" b="1" dirty="0">
                <a:latin typeface="Cambria" pitchFamily="18" charset="0"/>
              </a:rPr>
              <a:t>St</a:t>
            </a:r>
            <a:r>
              <a:rPr lang="ru-RU" sz="2000" b="1" dirty="0">
                <a:latin typeface="Cambria" pitchFamily="18" charset="0"/>
              </a:rPr>
              <a:t>а</a:t>
            </a:r>
            <a:r>
              <a:rPr lang="en-US" sz="2000" b="1" dirty="0" err="1">
                <a:latin typeface="Cambria" pitchFamily="18" charset="0"/>
              </a:rPr>
              <a:t>rtUp</a:t>
            </a:r>
            <a:r>
              <a:rPr lang="ru-RU" sz="2000" b="1" dirty="0">
                <a:latin typeface="Cambria" pitchFamily="18" charset="0"/>
              </a:rPr>
              <a:t>-лаборатория</a:t>
            </a:r>
            <a:r>
              <a:rPr lang="ru-RU" sz="2000" dirty="0">
                <a:latin typeface="Cambria" pitchFamily="18" charset="0"/>
              </a:rPr>
              <a:t>, основная задача –</a:t>
            </a:r>
            <a:r>
              <a:rPr lang="ru-RU" sz="2000" dirty="0" smtClean="0">
                <a:latin typeface="Cambria" pitchFamily="18" charset="0"/>
              </a:rPr>
              <a:t> активизация </a:t>
            </a:r>
            <a:r>
              <a:rPr lang="ru-RU" sz="2000" dirty="0">
                <a:latin typeface="Cambria" pitchFamily="18" charset="0"/>
              </a:rPr>
              <a:t>творческой деятельности молодых профессионалов и профессорско-преподавательского состава и переход на принципиально новый уровень результатов научно-исследовательской работы, обеспечивающий конкурентоспособность и коммерциализацию результатов исследований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14800" cy="4752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Cambria" pitchFamily="18" charset="0"/>
              </a:rPr>
              <a:t>Центр </a:t>
            </a:r>
            <a:r>
              <a:rPr lang="ru-RU" sz="2000" b="1" dirty="0">
                <a:latin typeface="Cambria" pitchFamily="18" charset="0"/>
              </a:rPr>
              <a:t>стратегических исследований социально-экономического развития Юга России</a:t>
            </a:r>
            <a:r>
              <a:rPr lang="ru-RU" sz="2000" dirty="0">
                <a:latin typeface="Cambria" pitchFamily="18" charset="0"/>
              </a:rPr>
              <a:t> в рамках сотрудничества с ЮНЦ </a:t>
            </a:r>
            <a:r>
              <a:rPr lang="ru-RU" sz="2000" dirty="0" smtClean="0">
                <a:latin typeface="Cambria" pitchFamily="18" charset="0"/>
              </a:rPr>
              <a:t>РАН, цель </a:t>
            </a:r>
            <a:r>
              <a:rPr lang="ru-RU" sz="2000" dirty="0">
                <a:latin typeface="Cambria" pitchFamily="18" charset="0"/>
              </a:rPr>
              <a:t>деятельности </a:t>
            </a:r>
            <a:r>
              <a:rPr lang="ru-RU" sz="2000" dirty="0" smtClean="0">
                <a:latin typeface="Cambria" pitchFamily="18" charset="0"/>
              </a:rPr>
              <a:t>–научно-методическое обеспечение </a:t>
            </a:r>
            <a:r>
              <a:rPr lang="ru-RU" sz="2000" dirty="0">
                <a:latin typeface="Cambria" pitchFamily="18" charset="0"/>
              </a:rPr>
              <a:t>процессов формирования и развития условий роста экономики </a:t>
            </a:r>
            <a:r>
              <a:rPr lang="ru-RU" sz="2000" dirty="0" smtClean="0">
                <a:latin typeface="Cambria" pitchFamily="18" charset="0"/>
              </a:rPr>
              <a:t>ЮФО в </a:t>
            </a:r>
            <a:r>
              <a:rPr lang="ru-RU" sz="2000" dirty="0">
                <a:latin typeface="Cambria" pitchFamily="18" charset="0"/>
              </a:rPr>
              <a:t>контексте региональной интеграции на федеральном и международном уровнях, с привлечением ведущих научных школ, молодых ученых университета и работников реального сектора экономики</a:t>
            </a: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202470"/>
            <a:ext cx="9144000" cy="65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3256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rgbClr val="415B8F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9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Проекты  </a:t>
            </a:r>
            <a:r>
              <a:rPr lang="ru-RU" sz="39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latin typeface="Cambria" pitchFamily="18" charset="0"/>
              </a:rPr>
              <a:t>Центра стратегических исследований социально-экономического развития Юга России </a:t>
            </a:r>
            <a:endParaRPr lang="ru-RU" sz="40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pic>
        <p:nvPicPr>
          <p:cNvPr id="5" name="Рисунок 4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1435" y="6202470"/>
            <a:ext cx="9144000" cy="65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8291264" cy="392129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 smtClean="0">
                <a:latin typeface="Cambria" pitchFamily="18" charset="0"/>
              </a:rPr>
              <a:t>1) </a:t>
            </a:r>
            <a:r>
              <a:rPr lang="ru-RU" b="1" dirty="0" smtClean="0">
                <a:latin typeface="Cambria" pitchFamily="18" charset="0"/>
              </a:rPr>
              <a:t>Высокоточное </a:t>
            </a:r>
            <a:r>
              <a:rPr lang="ru-RU" b="1" dirty="0">
                <a:latin typeface="Cambria" pitchFamily="18" charset="0"/>
              </a:rPr>
              <a:t>позиционирование судов и определение их углового положения с использованием </a:t>
            </a:r>
            <a:r>
              <a:rPr lang="ru-RU" b="1" dirty="0" err="1">
                <a:latin typeface="Cambria" pitchFamily="18" charset="0"/>
              </a:rPr>
              <a:t>тесноинтегрированных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инерциально</a:t>
            </a:r>
            <a:r>
              <a:rPr lang="ru-RU" b="1" dirty="0">
                <a:latin typeface="Cambria" pitchFamily="18" charset="0"/>
              </a:rPr>
              <a:t>-спутниковых систем мониторинга </a:t>
            </a:r>
            <a:r>
              <a:rPr lang="ru-RU" dirty="0">
                <a:latin typeface="Cambria" pitchFamily="18" charset="0"/>
              </a:rPr>
              <a:t>(ответственный исполнитель Соколов </a:t>
            </a:r>
            <a:r>
              <a:rPr lang="ru-RU" dirty="0" smtClean="0">
                <a:latin typeface="Cambria" pitchFamily="18" charset="0"/>
              </a:rPr>
              <a:t>С.В.,             тема РГЭУ (РИНХ) </a:t>
            </a:r>
            <a:r>
              <a:rPr lang="ru-RU" dirty="0">
                <a:latin typeface="Cambria" pitchFamily="18" charset="0"/>
              </a:rPr>
              <a:t>– РАН – МГУ</a:t>
            </a:r>
            <a:r>
              <a:rPr lang="ru-RU" dirty="0" smtClean="0">
                <a:latin typeface="Cambria" pitchFamily="18" charset="0"/>
              </a:rPr>
              <a:t>)</a:t>
            </a:r>
            <a:endParaRPr lang="ru-RU" dirty="0">
              <a:latin typeface="Cambria" pitchFamily="18" charset="0"/>
            </a:endParaRP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 smtClean="0">
                <a:latin typeface="Cambria" pitchFamily="18" charset="0"/>
              </a:rPr>
              <a:t>2) </a:t>
            </a:r>
            <a:r>
              <a:rPr lang="ru-RU" b="1" dirty="0" smtClean="0">
                <a:latin typeface="Cambria" pitchFamily="18" charset="0"/>
              </a:rPr>
              <a:t>Агропромышленный </a:t>
            </a:r>
            <a:r>
              <a:rPr lang="ru-RU" b="1" dirty="0">
                <a:latin typeface="Cambria" pitchFamily="18" charset="0"/>
              </a:rPr>
              <a:t>комплекс Юга России в условиях санкций </a:t>
            </a:r>
            <a:r>
              <a:rPr lang="ru-RU" dirty="0">
                <a:latin typeface="Cambria" pitchFamily="18" charset="0"/>
              </a:rPr>
              <a:t>(ответственные за разработку </a:t>
            </a:r>
            <a:r>
              <a:rPr lang="ru-RU" dirty="0" err="1">
                <a:latin typeface="Cambria" pitchFamily="18" charset="0"/>
              </a:rPr>
              <a:t>Медведкин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Т.С., </a:t>
            </a:r>
            <a:r>
              <a:rPr lang="ru-RU" dirty="0" err="1">
                <a:latin typeface="Cambria" pitchFamily="18" charset="0"/>
              </a:rPr>
              <a:t>Стрюков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М.Б.)</a:t>
            </a:r>
            <a:endParaRPr lang="ru-RU" dirty="0">
              <a:latin typeface="Cambria" pitchFamily="18" charset="0"/>
            </a:endParaRP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5394"/>
          </a:xfrm>
          <a:solidFill>
            <a:srgbClr val="415B8F"/>
          </a:solidFill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ru-RU" sz="3200" b="1" dirty="0" smtClean="0">
                <a:solidFill>
                  <a:srgbClr val="FFF6E1"/>
                </a:solidFill>
                <a:effectLst/>
                <a:latin typeface="Cambria" pitchFamily="18" charset="0"/>
              </a:rPr>
              <a:t>          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Правовая </a:t>
            </a:r>
            <a:r>
              <a:rPr lang="ru-RU" sz="3200" b="1" dirty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охрана результатов </a:t>
            </a: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</a:br>
            <a:r>
              <a:rPr lang="ru-RU" sz="3200" b="1" dirty="0" smtClean="0">
                <a:ln>
                  <a:solidFill>
                    <a:srgbClr val="FFF6E1"/>
                  </a:solidFill>
                </a:ln>
                <a:solidFill>
                  <a:srgbClr val="FFF6E1"/>
                </a:solidFill>
                <a:effectLst/>
                <a:latin typeface="Cambria" pitchFamily="18" charset="0"/>
              </a:rPr>
              <a:t>          интеллектуальной деятельности</a:t>
            </a:r>
            <a:endParaRPr lang="ru-RU" sz="3200" b="1" spc="-150" dirty="0">
              <a:ln>
                <a:solidFill>
                  <a:srgbClr val="FFF6E1"/>
                </a:solidFill>
              </a:ln>
              <a:solidFill>
                <a:srgbClr val="FFF6E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0233" y="1412776"/>
            <a:ext cx="8928992" cy="4968552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415B8F"/>
                </a:solidFill>
                <a:latin typeface="Cambria" pitchFamily="18" charset="0"/>
              </a:rPr>
              <a:t>ЗАЯВКИ НА ПАТЕНТЫ: 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«Компромиссный сумматор»;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«</a:t>
            </a:r>
            <a:r>
              <a:rPr lang="ru-RU" sz="2400" b="1" dirty="0">
                <a:latin typeface="Cambria" pitchFamily="18" charset="0"/>
              </a:rPr>
              <a:t>Способ и устройство предупреждения столкновения транспортных средств</a:t>
            </a:r>
            <a:r>
              <a:rPr lang="ru-RU" sz="2400" b="1" dirty="0" smtClean="0">
                <a:latin typeface="Cambria" pitchFamily="18" charset="0"/>
              </a:rPr>
              <a:t>».</a:t>
            </a:r>
            <a:endParaRPr lang="ru-RU" sz="2400" b="1" dirty="0">
              <a:latin typeface="Cambria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415B8F"/>
                </a:solidFill>
                <a:latin typeface="Cambria" pitchFamily="18" charset="0"/>
              </a:rPr>
              <a:t>СВИДЕТЕЛЬСТВА О РЕГИСТРАЦИИ ПРОГРАММ ДЛЯ ЭВМ: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«</a:t>
            </a:r>
            <a:r>
              <a:rPr lang="ru-RU" sz="2400" b="1" dirty="0">
                <a:latin typeface="Cambria" pitchFamily="18" charset="0"/>
              </a:rPr>
              <a:t>Оценка показателей финансовой результативности деятельности образовательных учреждений высшего образования</a:t>
            </a:r>
            <a:r>
              <a:rPr lang="ru-RU" sz="2400" b="1" dirty="0" smtClean="0">
                <a:latin typeface="Cambria" pitchFamily="18" charset="0"/>
              </a:rPr>
              <a:t>»;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Мобильное </a:t>
            </a:r>
            <a:r>
              <a:rPr lang="ru-RU" sz="2400" b="1" dirty="0">
                <a:latin typeface="Cambria" pitchFamily="18" charset="0"/>
              </a:rPr>
              <a:t>приложение «РГЭУ – Мой университет» для смартфонов с </a:t>
            </a:r>
            <a:r>
              <a:rPr lang="ru-RU" sz="2400" b="1" dirty="0" smtClean="0">
                <a:latin typeface="Cambria" pitchFamily="18" charset="0"/>
              </a:rPr>
              <a:t>операционной </a:t>
            </a:r>
            <a:r>
              <a:rPr lang="ru-RU" sz="2400" b="1" dirty="0">
                <a:latin typeface="Cambria" pitchFamily="18" charset="0"/>
              </a:rPr>
              <a:t>системой </a:t>
            </a:r>
            <a:r>
              <a:rPr lang="ru-RU" sz="2400" b="1" dirty="0" err="1" smtClean="0">
                <a:latin typeface="Cambria" pitchFamily="18" charset="0"/>
              </a:rPr>
              <a:t>Windows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Phone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8.1;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Мобильное приложение «РГЭУ – Мой университет» для устройств с операционной системой </a:t>
            </a:r>
            <a:r>
              <a:rPr lang="ru-RU" sz="2400" b="1" dirty="0" err="1" smtClean="0">
                <a:latin typeface="Cambria" pitchFamily="18" charset="0"/>
              </a:rPr>
              <a:t>Android</a:t>
            </a:r>
            <a:r>
              <a:rPr lang="ru-RU" sz="2400" b="1" dirty="0" smtClean="0">
                <a:latin typeface="Cambria" pitchFamily="18" charset="0"/>
              </a:rPr>
              <a:t>;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Мобильное приложение «РГЭУ – Мой университет» для планшетов с </a:t>
            </a:r>
            <a:r>
              <a:rPr lang="ru-RU" sz="2400" b="1" dirty="0" smtClean="0">
                <a:latin typeface="Cambria" pitchFamily="18" charset="0"/>
              </a:rPr>
              <a:t>операционной </a:t>
            </a:r>
            <a:r>
              <a:rPr lang="ru-RU" sz="2400" b="1" dirty="0">
                <a:latin typeface="Cambria" pitchFamily="18" charset="0"/>
              </a:rPr>
              <a:t>системой </a:t>
            </a:r>
            <a:r>
              <a:rPr lang="ru-RU" sz="2400" b="1" dirty="0" err="1">
                <a:latin typeface="Cambria" pitchFamily="18" charset="0"/>
              </a:rPr>
              <a:t>Windows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8.1.</a:t>
            </a:r>
          </a:p>
          <a:p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Рисунок 3" descr="D:\ТАНЯ\логотип\Логотип со скоб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" y="-171400"/>
            <a:ext cx="1327720" cy="135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435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Ростовский государственный экономический университет (РИНХ)</a:t>
            </a:r>
          </a:p>
        </p:txBody>
      </p:sp>
    </p:spTree>
    <p:extLst>
      <p:ext uri="{BB962C8B-B14F-4D97-AF65-F5344CB8AC3E}">
        <p14:creationId xmlns:p14="http://schemas.microsoft.com/office/powerpoint/2010/main" val="3735102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286709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d035d7d-02e5-4a00-8b62-9a556aabc7b5" xsi:nil="true"/>
    <AssetExpire xmlns="9d035d7d-02e5-4a00-8b62-9a556aabc7b5">2100-01-01T00:00:00+00:00</AssetExpire>
    <IntlLangReviewDate xmlns="9d035d7d-02e5-4a00-8b62-9a556aabc7b5" xsi:nil="true"/>
    <SubmitterId xmlns="9d035d7d-02e5-4a00-8b62-9a556aabc7b5" xsi:nil="true"/>
    <IntlLangReview xmlns="9d035d7d-02e5-4a00-8b62-9a556aabc7b5" xsi:nil="true"/>
    <EditorialStatus xmlns="9d035d7d-02e5-4a00-8b62-9a556aabc7b5" xsi:nil="true"/>
    <OriginAsset xmlns="9d035d7d-02e5-4a00-8b62-9a556aabc7b5" xsi:nil="true"/>
    <Markets xmlns="9d035d7d-02e5-4a00-8b62-9a556aabc7b5"/>
    <AcquiredFrom xmlns="9d035d7d-02e5-4a00-8b62-9a556aabc7b5" xsi:nil="true"/>
    <AssetStart xmlns="9d035d7d-02e5-4a00-8b62-9a556aabc7b5">2009-05-30T20:45:56+00:00</AssetStart>
    <PublishStatusLookup xmlns="9d035d7d-02e5-4a00-8b62-9a556aabc7b5">
      <Value>265075</Value>
      <Value>409743</Value>
      <Value>418542</Value>
    </PublishStatusLookup>
    <MarketSpecific xmlns="9d035d7d-02e5-4a00-8b62-9a556aabc7b5" xsi:nil="true"/>
    <APAuthor xmlns="9d035d7d-02e5-4a00-8b62-9a556aabc7b5">
      <UserInfo>
        <DisplayName/>
        <AccountId>191</AccountId>
        <AccountType/>
      </UserInfo>
    </APAuthor>
    <IntlLangReviewer xmlns="9d035d7d-02e5-4a00-8b62-9a556aabc7b5" xsi:nil="true"/>
    <CSXSubmissionDate xmlns="9d035d7d-02e5-4a00-8b62-9a556aabc7b5" xsi:nil="true"/>
    <NumericId xmlns="9d035d7d-02e5-4a00-8b62-9a556aabc7b5">-1</NumericId>
    <ParentAssetId xmlns="9d035d7d-02e5-4a00-8b62-9a556aabc7b5" xsi:nil="true"/>
    <OriginalSourceMarket xmlns="9d035d7d-02e5-4a00-8b62-9a556aabc7b5">english</OriginalSourceMarket>
    <ApprovalStatus xmlns="9d035d7d-02e5-4a00-8b62-9a556aabc7b5">InProgress</ApprovalStatus>
    <SourceTitle xmlns="9d035d7d-02e5-4a00-8b62-9a556aabc7b5">Sample presentation slides (Blue rays design)</SourceTitle>
    <CSXUpdate xmlns="9d035d7d-02e5-4a00-8b62-9a556aabc7b5">false</CSXUpdate>
    <IntlLocPriority xmlns="9d035d7d-02e5-4a00-8b62-9a556aabc7b5" xsi:nil="true"/>
    <UAProjectedTotalWords xmlns="9d035d7d-02e5-4a00-8b62-9a556aabc7b5" xsi:nil="true"/>
    <AssetType xmlns="9d035d7d-02e5-4a00-8b62-9a556aabc7b5">TP</AssetType>
    <MachineTranslated xmlns="9d035d7d-02e5-4a00-8b62-9a556aabc7b5">false</MachineTranslated>
    <TemplateStatus xmlns="9d035d7d-02e5-4a00-8b62-9a556aabc7b5">Complete</TemplateStatus>
    <OutputCachingOn xmlns="9d035d7d-02e5-4a00-8b62-9a556aabc7b5">false</OutputCachingOn>
    <IsSearchable xmlns="9d035d7d-02e5-4a00-8b62-9a556aabc7b5">false</IsSearchable>
    <HandoffToMSDN xmlns="9d035d7d-02e5-4a00-8b62-9a556aabc7b5" xsi:nil="true"/>
    <UALocRecommendation xmlns="9d035d7d-02e5-4a00-8b62-9a556aabc7b5">Localize</UALocRecommendation>
    <UALocComments xmlns="9d035d7d-02e5-4a00-8b62-9a556aabc7b5" xsi:nil="true"/>
    <ShowIn xmlns="9d035d7d-02e5-4a00-8b62-9a556aabc7b5">Show everywhere</ShowIn>
    <ThumbnailAssetId xmlns="9d035d7d-02e5-4a00-8b62-9a556aabc7b5" xsi:nil="true"/>
    <ContentItem xmlns="9d035d7d-02e5-4a00-8b62-9a556aabc7b5" xsi:nil="true"/>
    <LastModifiedDateTime xmlns="9d035d7d-02e5-4a00-8b62-9a556aabc7b5" xsi:nil="true"/>
    <ClipArtFilename xmlns="9d035d7d-02e5-4a00-8b62-9a556aabc7b5" xsi:nil="true"/>
    <CSXHash xmlns="9d035d7d-02e5-4a00-8b62-9a556aabc7b5" xsi:nil="true"/>
    <DirectSourceMarket xmlns="9d035d7d-02e5-4a00-8b62-9a556aabc7b5">english</DirectSourceMarket>
    <PlannedPubDate xmlns="9d035d7d-02e5-4a00-8b62-9a556aabc7b5" xsi:nil="true"/>
    <ArtSampleDocs xmlns="9d035d7d-02e5-4a00-8b62-9a556aabc7b5" xsi:nil="true"/>
    <TrustLevel xmlns="9d035d7d-02e5-4a00-8b62-9a556aabc7b5">1 Microsoft Managed Content</TrustLevel>
    <CSXSubmissionMarket xmlns="9d035d7d-02e5-4a00-8b62-9a556aabc7b5" xsi:nil="true"/>
    <VoteCount xmlns="9d035d7d-02e5-4a00-8b62-9a556aabc7b5" xsi:nil="true"/>
    <BusinessGroup xmlns="9d035d7d-02e5-4a00-8b62-9a556aabc7b5" xsi:nil="true"/>
    <TimesCloned xmlns="9d035d7d-02e5-4a00-8b62-9a556aabc7b5" xsi:nil="true"/>
    <AverageRating xmlns="9d035d7d-02e5-4a00-8b62-9a556aabc7b5" xsi:nil="true"/>
    <Provider xmlns="9d035d7d-02e5-4a00-8b62-9a556aabc7b5">EY006220130</Provider>
    <UACurrentWords xmlns="9d035d7d-02e5-4a00-8b62-9a556aabc7b5">0</UACurrentWords>
    <AssetId xmlns="9d035d7d-02e5-4a00-8b62-9a556aabc7b5">TP010286709</AssetId>
    <APEditor xmlns="9d035d7d-02e5-4a00-8b62-9a556aabc7b5">
      <UserInfo>
        <DisplayName/>
        <AccountId>92</AccountId>
        <AccountType/>
      </UserInfo>
    </APEditor>
    <DSATActionTaken xmlns="9d035d7d-02e5-4a00-8b62-9a556aabc7b5" xsi:nil="true"/>
    <IsDeleted xmlns="9d035d7d-02e5-4a00-8b62-9a556aabc7b5">false</IsDeleted>
    <PublishTargets xmlns="9d035d7d-02e5-4a00-8b62-9a556aabc7b5">OfficeOnline</PublishTargets>
    <ApprovalLog xmlns="9d035d7d-02e5-4a00-8b62-9a556aabc7b5" xsi:nil="true"/>
    <BugNumber xmlns="9d035d7d-02e5-4a00-8b62-9a556aabc7b5">193. 196. 196</BugNumber>
    <CrawlForDependencies xmlns="9d035d7d-02e5-4a00-8b62-9a556aabc7b5">false</CrawlForDependencies>
    <LastHandOff xmlns="9d035d7d-02e5-4a00-8b62-9a556aabc7b5" xsi:nil="true"/>
    <Milestone xmlns="9d035d7d-02e5-4a00-8b62-9a556aabc7b5" xsi:nil="true"/>
    <UANotes xmlns="9d035d7d-02e5-4a00-8b62-9a556aabc7b5">FedEx</UANotes>
    <PrimaryImageGen xmlns="9d035d7d-02e5-4a00-8b62-9a556aabc7b5">true</PrimaryImageGen>
    <TPFriendlyName xmlns="9d035d7d-02e5-4a00-8b62-9a556aabc7b5">Sample presentation slides (Blue rays design)</TPFriendlyName>
    <OpenTemplate xmlns="9d035d7d-02e5-4a00-8b62-9a556aabc7b5">true</OpenTemplate>
    <TPInstallLocation xmlns="9d035d7d-02e5-4a00-8b62-9a556aabc7b5">{My Templates}</TPInstallLocation>
    <TPCommandLine xmlns="9d035d7d-02e5-4a00-8b62-9a556aabc7b5">{PP} /n {FilePath}</TPCommandLine>
    <TPAppVersion xmlns="9d035d7d-02e5-4a00-8b62-9a556aabc7b5">12</TPAppVersion>
    <TPLaunchHelpLinkType xmlns="9d035d7d-02e5-4a00-8b62-9a556aabc7b5">Template</TPLaunchHelpLinkType>
    <TPLaunchHelpLink xmlns="9d035d7d-02e5-4a00-8b62-9a556aabc7b5" xsi:nil="true"/>
    <TPApplication xmlns="9d035d7d-02e5-4a00-8b62-9a556aabc7b5">PowerPoint</TPApplication>
    <TPNamespace xmlns="9d035d7d-02e5-4a00-8b62-9a556aabc7b5">POWERPNT</TPNamespace>
    <TPExecutable xmlns="9d035d7d-02e5-4a00-8b62-9a556aabc7b5" xsi:nil="true"/>
    <TPComponent xmlns="9d035d7d-02e5-4a00-8b62-9a556aabc7b5">PPTFiles</TPComponent>
    <TPClientViewer xmlns="9d035d7d-02e5-4a00-8b62-9a556aabc7b5">Microsoft Office PowerPoint</TPClientViewer>
    <LastPublishResultLookup xmlns="9d035d7d-02e5-4a00-8b62-9a556aabc7b5"/>
    <PolicheckWords xmlns="9d035d7d-02e5-4a00-8b62-9a556aabc7b5" xsi:nil="true"/>
    <FriendlyTitle xmlns="9d035d7d-02e5-4a00-8b62-9a556aabc7b5" xsi:nil="true"/>
    <Manager xmlns="9d035d7d-02e5-4a00-8b62-9a556aabc7b5" xsi:nil="true"/>
    <EditorialTags xmlns="9d035d7d-02e5-4a00-8b62-9a556aabc7b5" xsi:nil="true"/>
    <LegacyData xmlns="9d035d7d-02e5-4a00-8b62-9a556aabc7b5" xsi:nil="true"/>
    <Downloads xmlns="9d035d7d-02e5-4a00-8b62-9a556aabc7b5">0</Downloads>
    <Providers xmlns="9d035d7d-02e5-4a00-8b62-9a556aabc7b5" xsi:nil="true"/>
    <TemplateTemplateType xmlns="9d035d7d-02e5-4a00-8b62-9a556aabc7b5">PowerPoint 12 Default</TemplateTemplateType>
    <OOCacheId xmlns="9d035d7d-02e5-4a00-8b62-9a556aabc7b5" xsi:nil="true"/>
    <BlockPublish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Lookup xmlns="9d035d7d-02e5-4a00-8b62-9a556aabc7b5">116163</LocLastLocAttemptVersionLookup>
    <LocLastLocAttemptVersionTypeLookup xmlns="9d035d7d-02e5-4a00-8b62-9a556aabc7b5" xsi:nil="true"/>
    <LocOverallPreviewStatusLookup xmlns="9d035d7d-02e5-4a00-8b62-9a556aabc7b5" xsi:nil="true"/>
    <LocOverallPublishStatusLookup xmlns="9d035d7d-02e5-4a00-8b62-9a556aabc7b5" xsi:nil="true"/>
    <TaxCatchAll xmlns="9d035d7d-02e5-4a00-8b62-9a556aabc7b5"/>
    <LocNewPublishedVersionLookup xmlns="9d035d7d-02e5-4a00-8b62-9a556aabc7b5" xsi:nil="true"/>
    <LocPublishedDependentAssetsLookup xmlns="9d035d7d-02e5-4a00-8b62-9a556aabc7b5" xsi:nil="true"/>
    <LocComments xmlns="9d035d7d-02e5-4a00-8b62-9a556aabc7b5" xsi:nil="true"/>
    <LocProcessedForMarketsLookup xmlns="9d035d7d-02e5-4a00-8b62-9a556aabc7b5" xsi:nil="true"/>
    <LocRecommendedHandoff xmlns="9d035d7d-02e5-4a00-8b62-9a556aabc7b5" xsi:nil="true"/>
    <LocManualTestRequired xmlns="9d035d7d-02e5-4a00-8b62-9a556aabc7b5" xsi:nil="true"/>
    <LocProcessedForHandoffsLookup xmlns="9d035d7d-02e5-4a00-8b62-9a556aabc7b5" xsi:nil="true"/>
    <LocOverallHandbackStatusLookup xmlns="9d035d7d-02e5-4a00-8b62-9a556aabc7b5" xsi:nil="true"/>
    <LocalizationTagsTaxHTField0 xmlns="9d035d7d-02e5-4a00-8b62-9a556aabc7b5">
      <Terms xmlns="http://schemas.microsoft.com/office/infopath/2007/PartnerControls"/>
    </LocalizationTagsTaxHTField0>
    <FeatureTagsTaxHTField0 xmlns="9d035d7d-02e5-4a00-8b62-9a556aabc7b5">
      <Terms xmlns="http://schemas.microsoft.com/office/infopath/2007/PartnerControls"/>
    </FeatureTagsTaxHTField0>
    <LocOverallLocStatusLookup xmlns="9d035d7d-02e5-4a00-8b62-9a556aabc7b5" xsi:nil="true"/>
    <LocPublishedLinkedAssetsLookup xmlns="9d035d7d-02e5-4a00-8b62-9a556aabc7b5" xsi:nil="true"/>
    <InternalTagsTaxHTField0 xmlns="9d035d7d-02e5-4a00-8b62-9a556aabc7b5">
      <Terms xmlns="http://schemas.microsoft.com/office/infopath/2007/PartnerControls"/>
    </InternalTagsTaxHTField0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OriginalRelease xmlns="9d035d7d-02e5-4a00-8b62-9a556aabc7b5">14</OriginalRelease>
    <Component xmlns="91e8d559-4d54-460d-ba58-5d5027f88b4d" xsi:nil="true"/>
    <Description0 xmlns="91e8d559-4d54-460d-ba58-5d5027f88b4d" xsi:nil="true"/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4B3FB-D41B-43EA-9BB3-E80B28B33B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37FCA-EF47-4CD9-8D1A-A1A3C98D523C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9d035d7d-02e5-4a00-8b62-9a556aabc7b5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1e8d559-4d54-460d-ba58-5d5027f88b4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9FAFB1-60C4-4F58-BAE4-8F8457305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tf10286709</Template>
  <TotalTime>1288</TotalTime>
  <Words>7519</Words>
  <Application>Microsoft Office PowerPoint</Application>
  <PresentationFormat>Экран (4:3)</PresentationFormat>
  <Paragraphs>594</Paragraphs>
  <Slides>50</Slides>
  <Notes>48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tf10286709</vt:lpstr>
      <vt:lpstr>Белый текст и шрифт Courier для слайдов с кодом</vt:lpstr>
      <vt:lpstr>Тема Office</vt:lpstr>
      <vt:lpstr>РЕЗУЛЬТАТЫ   НАУЧНО-ИССЛЕДОВАТЕЛЬСКОЙ  И ИННОВАЦИОННОЙ  ДЕЯТЕЛЬНОСТИ РГЭУ (РИНХ) в 2016 году</vt:lpstr>
      <vt:lpstr>             Сотрудничество с предприятиями               реального сектора экономики</vt:lpstr>
      <vt:lpstr>Участие в конкурсах грантов </vt:lpstr>
      <vt:lpstr>Инновационная деятельность</vt:lpstr>
      <vt:lpstr>       Проекты и программы в в        интересах юга России и страны</vt:lpstr>
      <vt:lpstr>          Расширение международного           научного сотрудничества</vt:lpstr>
      <vt:lpstr>            Развитие объектов инновационной            инфраструктуры университета</vt:lpstr>
      <vt:lpstr>          Проекты  Центра стратегических исследований социально-экономического развития Юга России </vt:lpstr>
      <vt:lpstr>           Правовая охрана результатов            интеллектуальной деятельности</vt:lpstr>
      <vt:lpstr>  Кадровый потенциал</vt:lpstr>
      <vt:lpstr> Выполнено  162 научно-исследовательские работы  на сумму 37 123,6 тыс. руб.:</vt:lpstr>
      <vt:lpstr>            Объемы НИР, выполненных на            факультетах, тыс. руб.</vt:lpstr>
      <vt:lpstr>          Факультет торгового дела</vt:lpstr>
      <vt:lpstr>Факультет экономики  и финансов</vt:lpstr>
      <vt:lpstr>Учетно-экономический  факультет</vt:lpstr>
      <vt:lpstr>      Факультет компьютерных        технологий и информационной          безопасности</vt:lpstr>
      <vt:lpstr>       Факультет менеджмента         и предпринимательства</vt:lpstr>
      <vt:lpstr>       Юридический факультет</vt:lpstr>
      <vt:lpstr>       Факультет лингвистики         и журналистики</vt:lpstr>
      <vt:lpstr>       Объем НИР, выполненных         в филиалах, тыс. руб.</vt:lpstr>
      <vt:lpstr>             Структура финансируемых НИР                в 2015-2016 гг. в головном вузе</vt:lpstr>
      <vt:lpstr>Гранты РГНФ</vt:lpstr>
      <vt:lpstr>Гранты РФФИ</vt:lpstr>
      <vt:lpstr>Внутренние гранты</vt:lpstr>
      <vt:lpstr>           Монографии, опубликованные            факультетами и филиалами</vt:lpstr>
      <vt:lpstr>         Статьи ВАК, опубликованные            факультетами и филиалами</vt:lpstr>
      <vt:lpstr>    Статьи, индексируемые       Scopus и Web of Science</vt:lpstr>
      <vt:lpstr>         Перечень журналов, индексируемых          Scopus и Web of Science, в которых были        опубликованы статьи ученых РГЭУ (РИНХ)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Укрупненные научные школы </vt:lpstr>
      <vt:lpstr>Презентация PowerPoint</vt:lpstr>
      <vt:lpstr>           Научные мероприятия, проведенные        на факультетах и в филиалах  РГЭУ (РИНХ)</vt:lpstr>
      <vt:lpstr>            Конкурсы, олимпиады и конференции,        в которых приняли участие обучающиеся РГЭУ (РИНХ)</vt:lpstr>
      <vt:lpstr>Презентация PowerPoint</vt:lpstr>
      <vt:lpstr>Научные проекты  с участием магистрантов РГЭУ (РИНХ)</vt:lpstr>
      <vt:lpstr>              Результаты научной деятельности             магистрантов РГЭУ (РИНХ)</vt:lpstr>
      <vt:lpstr>          Сведения о количестве аспирантов</vt:lpstr>
      <vt:lpstr>             Численность аспирантов и докторантов         по факультетам</vt:lpstr>
      <vt:lpstr>            Профили подготовки аспирантов</vt:lpstr>
      <vt:lpstr>            Результаты конкурсного отбора              в докторантуру РГЭУ (РИНХ)</vt:lpstr>
      <vt:lpstr>Презентация PowerPoint</vt:lpstr>
      <vt:lpstr>             Эффективность деятельности               Диссертационных советов РГЭУ (РИНХ)</vt:lpstr>
      <vt:lpstr>          Приоритетные инициативы           Минобрнауки России</vt:lpstr>
      <vt:lpstr>        Развитие научной,          экспертно-аналитической           и инновационной деятельности </vt:lpstr>
      <vt:lpstr>        Развитие инфраструктуры          обеспечения и стимулирования         научных исследований </vt:lpstr>
      <vt:lpstr>     Развитие       научного сотрудничества</vt:lpstr>
      <vt:lpstr>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Ирина С. Кияница</dc:creator>
  <cp:lastModifiedBy>Ирина С. Кияница</cp:lastModifiedBy>
  <cp:revision>94</cp:revision>
  <cp:lastPrinted>2017-02-06T13:37:05Z</cp:lastPrinted>
  <dcterms:created xsi:type="dcterms:W3CDTF">2017-01-31T06:38:09Z</dcterms:created>
  <dcterms:modified xsi:type="dcterms:W3CDTF">2017-02-08T10:04:30Z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79;#tpl120;#65;#zpp120;#419;#zpp140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